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6" r:id="rId2"/>
    <p:sldId id="265" r:id="rId3"/>
    <p:sldId id="316" r:id="rId4"/>
    <p:sldId id="326" r:id="rId5"/>
    <p:sldId id="317" r:id="rId6"/>
    <p:sldId id="293" r:id="rId7"/>
    <p:sldId id="311" r:id="rId8"/>
    <p:sldId id="318" r:id="rId9"/>
    <p:sldId id="304" r:id="rId10"/>
    <p:sldId id="303" r:id="rId11"/>
    <p:sldId id="319" r:id="rId12"/>
    <p:sldId id="320" r:id="rId13"/>
    <p:sldId id="273" r:id="rId14"/>
    <p:sldId id="323" r:id="rId15"/>
    <p:sldId id="334" r:id="rId16"/>
    <p:sldId id="300" r:id="rId17"/>
    <p:sldId id="301" r:id="rId18"/>
    <p:sldId id="286" r:id="rId19"/>
    <p:sldId id="325" r:id="rId20"/>
    <p:sldId id="321" r:id="rId21"/>
    <p:sldId id="324" r:id="rId22"/>
    <p:sldId id="327" r:id="rId23"/>
    <p:sldId id="313" r:id="rId24"/>
    <p:sldId id="272" r:id="rId25"/>
    <p:sldId id="292" r:id="rId26"/>
    <p:sldId id="305" r:id="rId27"/>
    <p:sldId id="307" r:id="rId28"/>
    <p:sldId id="308" r:id="rId29"/>
    <p:sldId id="290" r:id="rId30"/>
    <p:sldId id="335" r:id="rId31"/>
    <p:sldId id="309" r:id="rId32"/>
    <p:sldId id="299" r:id="rId33"/>
    <p:sldId id="315" r:id="rId34"/>
    <p:sldId id="342" r:id="rId35"/>
    <p:sldId id="341" r:id="rId36"/>
    <p:sldId id="340" r:id="rId37"/>
    <p:sldId id="339" r:id="rId38"/>
    <p:sldId id="312" r:id="rId39"/>
    <p:sldId id="336" r:id="rId40"/>
    <p:sldId id="338" r:id="rId41"/>
    <p:sldId id="337" r:id="rId42"/>
    <p:sldId id="289" r:id="rId43"/>
    <p:sldId id="271" r:id="rId44"/>
    <p:sldId id="261" r:id="rId45"/>
    <p:sldId id="298" r:id="rId46"/>
    <p:sldId id="333" r:id="rId47"/>
    <p:sldId id="332" r:id="rId48"/>
    <p:sldId id="344" r:id="rId49"/>
    <p:sldId id="328" r:id="rId50"/>
    <p:sldId id="33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1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1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98810-FA52-41D8-9642-AFF001C3C7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7D8596-8B41-41DF-A18E-115D163A3E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Companies invest a lot to acquire new customers.</a:t>
          </a:r>
          <a:endParaRPr lang="en-US" sz="1800" dirty="0"/>
        </a:p>
      </dgm:t>
    </dgm:pt>
    <dgm:pt modelId="{D501097D-1A5D-48E9-83FE-8BCA6C2578D7}" type="parTrans" cxnId="{8A8D21DD-14EE-4B7A-AC64-5362973697A7}">
      <dgm:prSet/>
      <dgm:spPr/>
      <dgm:t>
        <a:bodyPr/>
        <a:lstStyle/>
        <a:p>
          <a:endParaRPr lang="en-US"/>
        </a:p>
      </dgm:t>
    </dgm:pt>
    <dgm:pt modelId="{FC1E68D4-4F44-4036-B32B-6FD085D7A142}" type="sibTrans" cxnId="{8A8D21DD-14EE-4B7A-AC64-5362973697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7780D6-9DC0-40EC-B254-C15BBB1651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When a customer leaves the company (churns), it is a loss of investment for the company.</a:t>
          </a:r>
          <a:endParaRPr lang="en-US" sz="1800" dirty="0"/>
        </a:p>
      </dgm:t>
    </dgm:pt>
    <dgm:pt modelId="{CF8AC230-86FF-4553-A5D7-BDCDED8A73F5}" type="parTrans" cxnId="{3FA0074F-624F-48D6-B90A-EE1FB534CDC1}">
      <dgm:prSet/>
      <dgm:spPr/>
      <dgm:t>
        <a:bodyPr/>
        <a:lstStyle/>
        <a:p>
          <a:endParaRPr lang="en-US"/>
        </a:p>
      </dgm:t>
    </dgm:pt>
    <dgm:pt modelId="{D9243311-FA86-4FCE-BEA4-4AF75FEB4E24}" type="sibTrans" cxnId="{3FA0074F-624F-48D6-B90A-EE1FB534CD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C08D3C-E620-4F92-99D0-2223897AB5F6}">
      <dgm:prSet custT="1"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Cost, time, and effort need to be invested to replace customers who have left the service.</a:t>
          </a:r>
          <a:endParaRPr lang="en-US" sz="1800" dirty="0"/>
        </a:p>
      </dgm:t>
    </dgm:pt>
    <dgm:pt modelId="{7FC5A3E8-CF25-494D-85C3-BB68B6C32434}" type="parTrans" cxnId="{E0A9A0BE-249F-4601-9BDF-285BBFD85E75}">
      <dgm:prSet/>
      <dgm:spPr/>
      <dgm:t>
        <a:bodyPr/>
        <a:lstStyle/>
        <a:p>
          <a:endParaRPr lang="en-US"/>
        </a:p>
      </dgm:t>
    </dgm:pt>
    <dgm:pt modelId="{CF1D422C-0285-4C7A-8D2A-289457DBBD5B}" type="sibTrans" cxnId="{E0A9A0BE-249F-4601-9BDF-285BBFD85E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8AD78A-E8A7-4FF6-B5CF-8677AD8713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Acquiring new customers is often more difficult and more expensive than retaining existing customers.</a:t>
          </a:r>
          <a:endParaRPr lang="en-US" sz="1800" dirty="0"/>
        </a:p>
      </dgm:t>
    </dgm:pt>
    <dgm:pt modelId="{F74A1CFC-6F2E-45A5-9E86-02145F0B5A0E}" type="parTrans" cxnId="{36E60C79-CCD1-4851-A651-E173EE195F04}">
      <dgm:prSet/>
      <dgm:spPr/>
      <dgm:t>
        <a:bodyPr/>
        <a:lstStyle/>
        <a:p>
          <a:endParaRPr lang="en-US"/>
        </a:p>
      </dgm:t>
    </dgm:pt>
    <dgm:pt modelId="{C3FB3D79-C2CB-4BED-86CD-5153C4266A20}" type="sibTrans" cxnId="{36E60C79-CCD1-4851-A651-E173EE195F04}">
      <dgm:prSet/>
      <dgm:spPr/>
      <dgm:t>
        <a:bodyPr/>
        <a:lstStyle/>
        <a:p>
          <a:endParaRPr lang="en-US"/>
        </a:p>
      </dgm:t>
    </dgm:pt>
    <dgm:pt modelId="{81D9D0CC-8AA2-4BAB-8E16-8B8474AB8810}" type="pres">
      <dgm:prSet presAssocID="{60D98810-FA52-41D8-9642-AFF001C3C78A}" presName="root" presStyleCnt="0">
        <dgm:presLayoutVars>
          <dgm:dir/>
          <dgm:resizeHandles val="exact"/>
        </dgm:presLayoutVars>
      </dgm:prSet>
      <dgm:spPr/>
    </dgm:pt>
    <dgm:pt modelId="{FA094921-DD4B-4B81-AE1E-A01B875E80AC}" type="pres">
      <dgm:prSet presAssocID="{357D8596-8B41-41DF-A18E-115D163A3E38}" presName="compNode" presStyleCnt="0"/>
      <dgm:spPr/>
    </dgm:pt>
    <dgm:pt modelId="{3166899D-F328-4961-8486-32339B7854BB}" type="pres">
      <dgm:prSet presAssocID="{357D8596-8B41-41DF-A18E-115D163A3E38}" presName="bgRect" presStyleLbl="bgShp" presStyleIdx="0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3CA903A9-4167-42DB-94F8-187D835EE343}" type="pres">
      <dgm:prSet presAssocID="{357D8596-8B41-41DF-A18E-115D163A3E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C56C7D9-BA47-4D51-A48D-F342F3AA12C2}" type="pres">
      <dgm:prSet presAssocID="{357D8596-8B41-41DF-A18E-115D163A3E38}" presName="spaceRect" presStyleCnt="0"/>
      <dgm:spPr/>
    </dgm:pt>
    <dgm:pt modelId="{35B2ED77-6148-4FDD-9756-D0DA7E7CD52F}" type="pres">
      <dgm:prSet presAssocID="{357D8596-8B41-41DF-A18E-115D163A3E38}" presName="parTx" presStyleLbl="revTx" presStyleIdx="0" presStyleCnt="4">
        <dgm:presLayoutVars>
          <dgm:chMax val="0"/>
          <dgm:chPref val="0"/>
        </dgm:presLayoutVars>
      </dgm:prSet>
      <dgm:spPr/>
    </dgm:pt>
    <dgm:pt modelId="{FA4865A3-997D-4C8D-A948-8E8262712AEC}" type="pres">
      <dgm:prSet presAssocID="{FC1E68D4-4F44-4036-B32B-6FD085D7A142}" presName="sibTrans" presStyleCnt="0"/>
      <dgm:spPr/>
    </dgm:pt>
    <dgm:pt modelId="{D551A672-F525-4046-A8B7-5B673D387C4D}" type="pres">
      <dgm:prSet presAssocID="{337780D6-9DC0-40EC-B254-C15BBB165144}" presName="compNode" presStyleCnt="0"/>
      <dgm:spPr/>
    </dgm:pt>
    <dgm:pt modelId="{B77CD6E5-492E-44F5-85A1-8D33882451D5}" type="pres">
      <dgm:prSet presAssocID="{337780D6-9DC0-40EC-B254-C15BBB165144}" presName="bgRect" presStyleLbl="bgShp" presStyleIdx="1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156D7754-878B-46B9-8BC3-9F26AFD2EA34}" type="pres">
      <dgm:prSet presAssocID="{337780D6-9DC0-40EC-B254-C15BBB1651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20B0C67-6A21-48DE-A687-1F3627035F8B}" type="pres">
      <dgm:prSet presAssocID="{337780D6-9DC0-40EC-B254-C15BBB165144}" presName="spaceRect" presStyleCnt="0"/>
      <dgm:spPr/>
    </dgm:pt>
    <dgm:pt modelId="{D934E342-514C-48A2-A826-3198F3BCF6CE}" type="pres">
      <dgm:prSet presAssocID="{337780D6-9DC0-40EC-B254-C15BBB165144}" presName="parTx" presStyleLbl="revTx" presStyleIdx="1" presStyleCnt="4">
        <dgm:presLayoutVars>
          <dgm:chMax val="0"/>
          <dgm:chPref val="0"/>
        </dgm:presLayoutVars>
      </dgm:prSet>
      <dgm:spPr/>
    </dgm:pt>
    <dgm:pt modelId="{5A31520C-6C6D-456D-94E7-7A8591E60AAA}" type="pres">
      <dgm:prSet presAssocID="{D9243311-FA86-4FCE-BEA4-4AF75FEB4E24}" presName="sibTrans" presStyleCnt="0"/>
      <dgm:spPr/>
    </dgm:pt>
    <dgm:pt modelId="{6F811DF8-C39A-4CCC-8357-E2EF204DBA4A}" type="pres">
      <dgm:prSet presAssocID="{36C08D3C-E620-4F92-99D0-2223897AB5F6}" presName="compNode" presStyleCnt="0"/>
      <dgm:spPr/>
    </dgm:pt>
    <dgm:pt modelId="{6D3FF8D5-EA39-44DA-94DB-529B5CAE5791}" type="pres">
      <dgm:prSet presAssocID="{36C08D3C-E620-4F92-99D0-2223897AB5F6}" presName="bgRect" presStyleLbl="bgShp" presStyleIdx="2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33B509E3-8368-44FC-83E6-1E594381375D}" type="pres">
      <dgm:prSet presAssocID="{36C08D3C-E620-4F92-99D0-2223897AB5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7551A51-2D5B-42A1-9E2F-11A72E4C19F8}" type="pres">
      <dgm:prSet presAssocID="{36C08D3C-E620-4F92-99D0-2223897AB5F6}" presName="spaceRect" presStyleCnt="0"/>
      <dgm:spPr/>
    </dgm:pt>
    <dgm:pt modelId="{64CA9284-1C1D-4146-877D-1DB66B630C44}" type="pres">
      <dgm:prSet presAssocID="{36C08D3C-E620-4F92-99D0-2223897AB5F6}" presName="parTx" presStyleLbl="revTx" presStyleIdx="2" presStyleCnt="4">
        <dgm:presLayoutVars>
          <dgm:chMax val="0"/>
          <dgm:chPref val="0"/>
        </dgm:presLayoutVars>
      </dgm:prSet>
      <dgm:spPr/>
    </dgm:pt>
    <dgm:pt modelId="{1ABEEB16-6800-4070-83E5-36E727DA842C}" type="pres">
      <dgm:prSet presAssocID="{CF1D422C-0285-4C7A-8D2A-289457DBBD5B}" presName="sibTrans" presStyleCnt="0"/>
      <dgm:spPr/>
    </dgm:pt>
    <dgm:pt modelId="{170641EF-F893-4FD4-8939-3DAA309C0777}" type="pres">
      <dgm:prSet presAssocID="{048AD78A-E8A7-4FF6-B5CF-8677AD87133D}" presName="compNode" presStyleCnt="0"/>
      <dgm:spPr/>
    </dgm:pt>
    <dgm:pt modelId="{E37318BC-08A4-42FB-BECA-1A56A27EE6B1}" type="pres">
      <dgm:prSet presAssocID="{048AD78A-E8A7-4FF6-B5CF-8677AD87133D}" presName="bgRect" presStyleLbl="bgShp" presStyleIdx="3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EB7D058B-3862-44FD-8355-FD6E528A75A6}" type="pres">
      <dgm:prSet presAssocID="{048AD78A-E8A7-4FF6-B5CF-8677AD8713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9C135C4B-5184-4F31-B88D-08CA20CB0684}" type="pres">
      <dgm:prSet presAssocID="{048AD78A-E8A7-4FF6-B5CF-8677AD87133D}" presName="spaceRect" presStyleCnt="0"/>
      <dgm:spPr/>
    </dgm:pt>
    <dgm:pt modelId="{D2876494-440F-4FBF-B0AF-D55B7C5E83C5}" type="pres">
      <dgm:prSet presAssocID="{048AD78A-E8A7-4FF6-B5CF-8677AD87133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77CC52B-3795-4135-942B-579372A5B913}" type="presOf" srcId="{048AD78A-E8A7-4FF6-B5CF-8677AD87133D}" destId="{D2876494-440F-4FBF-B0AF-D55B7C5E83C5}" srcOrd="0" destOrd="0" presId="urn:microsoft.com/office/officeart/2018/2/layout/IconVerticalSolidList"/>
    <dgm:cxn modelId="{03910560-5FA0-441E-95AD-97EAD81EE79E}" type="presOf" srcId="{60D98810-FA52-41D8-9642-AFF001C3C78A}" destId="{81D9D0CC-8AA2-4BAB-8E16-8B8474AB8810}" srcOrd="0" destOrd="0" presId="urn:microsoft.com/office/officeart/2018/2/layout/IconVerticalSolidList"/>
    <dgm:cxn modelId="{0162F465-8F57-4402-BAC7-A37E0DF9DD61}" type="presOf" srcId="{357D8596-8B41-41DF-A18E-115D163A3E38}" destId="{35B2ED77-6148-4FDD-9756-D0DA7E7CD52F}" srcOrd="0" destOrd="0" presId="urn:microsoft.com/office/officeart/2018/2/layout/IconVerticalSolidList"/>
    <dgm:cxn modelId="{3FA0074F-624F-48D6-B90A-EE1FB534CDC1}" srcId="{60D98810-FA52-41D8-9642-AFF001C3C78A}" destId="{337780D6-9DC0-40EC-B254-C15BBB165144}" srcOrd="1" destOrd="0" parTransId="{CF8AC230-86FF-4553-A5D7-BDCDED8A73F5}" sibTransId="{D9243311-FA86-4FCE-BEA4-4AF75FEB4E24}"/>
    <dgm:cxn modelId="{36E60C79-CCD1-4851-A651-E173EE195F04}" srcId="{60D98810-FA52-41D8-9642-AFF001C3C78A}" destId="{048AD78A-E8A7-4FF6-B5CF-8677AD87133D}" srcOrd="3" destOrd="0" parTransId="{F74A1CFC-6F2E-45A5-9E86-02145F0B5A0E}" sibTransId="{C3FB3D79-C2CB-4BED-86CD-5153C4266A20}"/>
    <dgm:cxn modelId="{520D4087-F295-4C6D-9C0E-935798547B10}" type="presOf" srcId="{337780D6-9DC0-40EC-B254-C15BBB165144}" destId="{D934E342-514C-48A2-A826-3198F3BCF6CE}" srcOrd="0" destOrd="0" presId="urn:microsoft.com/office/officeart/2018/2/layout/IconVerticalSolidList"/>
    <dgm:cxn modelId="{4FC93DB5-A017-4F1F-AF2E-964AE067A136}" type="presOf" srcId="{36C08D3C-E620-4F92-99D0-2223897AB5F6}" destId="{64CA9284-1C1D-4146-877D-1DB66B630C44}" srcOrd="0" destOrd="0" presId="urn:microsoft.com/office/officeart/2018/2/layout/IconVerticalSolidList"/>
    <dgm:cxn modelId="{E0A9A0BE-249F-4601-9BDF-285BBFD85E75}" srcId="{60D98810-FA52-41D8-9642-AFF001C3C78A}" destId="{36C08D3C-E620-4F92-99D0-2223897AB5F6}" srcOrd="2" destOrd="0" parTransId="{7FC5A3E8-CF25-494D-85C3-BB68B6C32434}" sibTransId="{CF1D422C-0285-4C7A-8D2A-289457DBBD5B}"/>
    <dgm:cxn modelId="{8A8D21DD-14EE-4B7A-AC64-5362973697A7}" srcId="{60D98810-FA52-41D8-9642-AFF001C3C78A}" destId="{357D8596-8B41-41DF-A18E-115D163A3E38}" srcOrd="0" destOrd="0" parTransId="{D501097D-1A5D-48E9-83FE-8BCA6C2578D7}" sibTransId="{FC1E68D4-4F44-4036-B32B-6FD085D7A142}"/>
    <dgm:cxn modelId="{DAEDF5BC-1E55-43E1-8C19-82CAE0EBEE57}" type="presParOf" srcId="{81D9D0CC-8AA2-4BAB-8E16-8B8474AB8810}" destId="{FA094921-DD4B-4B81-AE1E-A01B875E80AC}" srcOrd="0" destOrd="0" presId="urn:microsoft.com/office/officeart/2018/2/layout/IconVerticalSolidList"/>
    <dgm:cxn modelId="{05A4F763-80B1-40EC-93A7-8276F035A189}" type="presParOf" srcId="{FA094921-DD4B-4B81-AE1E-A01B875E80AC}" destId="{3166899D-F328-4961-8486-32339B7854BB}" srcOrd="0" destOrd="0" presId="urn:microsoft.com/office/officeart/2018/2/layout/IconVerticalSolidList"/>
    <dgm:cxn modelId="{0AA130D9-74AC-4FAC-921C-DD3816C08563}" type="presParOf" srcId="{FA094921-DD4B-4B81-AE1E-A01B875E80AC}" destId="{3CA903A9-4167-42DB-94F8-187D835EE343}" srcOrd="1" destOrd="0" presId="urn:microsoft.com/office/officeart/2018/2/layout/IconVerticalSolidList"/>
    <dgm:cxn modelId="{E002B66B-BEAC-44F9-98C7-8412CE2D6477}" type="presParOf" srcId="{FA094921-DD4B-4B81-AE1E-A01B875E80AC}" destId="{BC56C7D9-BA47-4D51-A48D-F342F3AA12C2}" srcOrd="2" destOrd="0" presId="urn:microsoft.com/office/officeart/2018/2/layout/IconVerticalSolidList"/>
    <dgm:cxn modelId="{5FAEF899-43EA-4D2F-8E8C-AFA1F0B24141}" type="presParOf" srcId="{FA094921-DD4B-4B81-AE1E-A01B875E80AC}" destId="{35B2ED77-6148-4FDD-9756-D0DA7E7CD52F}" srcOrd="3" destOrd="0" presId="urn:microsoft.com/office/officeart/2018/2/layout/IconVerticalSolidList"/>
    <dgm:cxn modelId="{7017846B-E727-4AAE-8DC9-632911791C35}" type="presParOf" srcId="{81D9D0CC-8AA2-4BAB-8E16-8B8474AB8810}" destId="{FA4865A3-997D-4C8D-A948-8E8262712AEC}" srcOrd="1" destOrd="0" presId="urn:microsoft.com/office/officeart/2018/2/layout/IconVerticalSolidList"/>
    <dgm:cxn modelId="{342084DB-3CAD-4BD4-8AC2-5D5EDC37F08F}" type="presParOf" srcId="{81D9D0CC-8AA2-4BAB-8E16-8B8474AB8810}" destId="{D551A672-F525-4046-A8B7-5B673D387C4D}" srcOrd="2" destOrd="0" presId="urn:microsoft.com/office/officeart/2018/2/layout/IconVerticalSolidList"/>
    <dgm:cxn modelId="{6D62716E-25C3-4F41-A9A6-F368D6B1D5A1}" type="presParOf" srcId="{D551A672-F525-4046-A8B7-5B673D387C4D}" destId="{B77CD6E5-492E-44F5-85A1-8D33882451D5}" srcOrd="0" destOrd="0" presId="urn:microsoft.com/office/officeart/2018/2/layout/IconVerticalSolidList"/>
    <dgm:cxn modelId="{59E5ADFF-7500-4495-9142-3620B563ED0C}" type="presParOf" srcId="{D551A672-F525-4046-A8B7-5B673D387C4D}" destId="{156D7754-878B-46B9-8BC3-9F26AFD2EA34}" srcOrd="1" destOrd="0" presId="urn:microsoft.com/office/officeart/2018/2/layout/IconVerticalSolidList"/>
    <dgm:cxn modelId="{282A2DC2-A228-4B86-881A-A6937585CB6F}" type="presParOf" srcId="{D551A672-F525-4046-A8B7-5B673D387C4D}" destId="{220B0C67-6A21-48DE-A687-1F3627035F8B}" srcOrd="2" destOrd="0" presId="urn:microsoft.com/office/officeart/2018/2/layout/IconVerticalSolidList"/>
    <dgm:cxn modelId="{FBF545FA-0AC8-48B7-A4A9-60046C544C9F}" type="presParOf" srcId="{D551A672-F525-4046-A8B7-5B673D387C4D}" destId="{D934E342-514C-48A2-A826-3198F3BCF6CE}" srcOrd="3" destOrd="0" presId="urn:microsoft.com/office/officeart/2018/2/layout/IconVerticalSolidList"/>
    <dgm:cxn modelId="{64EB2D6E-1FBB-461C-929A-D5229F9B16CA}" type="presParOf" srcId="{81D9D0CC-8AA2-4BAB-8E16-8B8474AB8810}" destId="{5A31520C-6C6D-456D-94E7-7A8591E60AAA}" srcOrd="3" destOrd="0" presId="urn:microsoft.com/office/officeart/2018/2/layout/IconVerticalSolidList"/>
    <dgm:cxn modelId="{A4C9B5C5-AFE1-44E1-8C61-6128F71FAE57}" type="presParOf" srcId="{81D9D0CC-8AA2-4BAB-8E16-8B8474AB8810}" destId="{6F811DF8-C39A-4CCC-8357-E2EF204DBA4A}" srcOrd="4" destOrd="0" presId="urn:microsoft.com/office/officeart/2018/2/layout/IconVerticalSolidList"/>
    <dgm:cxn modelId="{4CFC459D-A450-433E-8040-26725FEB0213}" type="presParOf" srcId="{6F811DF8-C39A-4CCC-8357-E2EF204DBA4A}" destId="{6D3FF8D5-EA39-44DA-94DB-529B5CAE5791}" srcOrd="0" destOrd="0" presId="urn:microsoft.com/office/officeart/2018/2/layout/IconVerticalSolidList"/>
    <dgm:cxn modelId="{E7CE56AD-7603-42E1-96E7-2180A9340BC7}" type="presParOf" srcId="{6F811DF8-C39A-4CCC-8357-E2EF204DBA4A}" destId="{33B509E3-8368-44FC-83E6-1E594381375D}" srcOrd="1" destOrd="0" presId="urn:microsoft.com/office/officeart/2018/2/layout/IconVerticalSolidList"/>
    <dgm:cxn modelId="{C4C84FB9-CFC0-48CA-AA34-8C909792B0C2}" type="presParOf" srcId="{6F811DF8-C39A-4CCC-8357-E2EF204DBA4A}" destId="{27551A51-2D5B-42A1-9E2F-11A72E4C19F8}" srcOrd="2" destOrd="0" presId="urn:microsoft.com/office/officeart/2018/2/layout/IconVerticalSolidList"/>
    <dgm:cxn modelId="{CDCE418D-F672-4140-9F47-56FB1A7FFEC9}" type="presParOf" srcId="{6F811DF8-C39A-4CCC-8357-E2EF204DBA4A}" destId="{64CA9284-1C1D-4146-877D-1DB66B630C44}" srcOrd="3" destOrd="0" presId="urn:microsoft.com/office/officeart/2018/2/layout/IconVerticalSolidList"/>
    <dgm:cxn modelId="{D5A36BCF-CC07-4F0A-BDD6-E85CB141C83F}" type="presParOf" srcId="{81D9D0CC-8AA2-4BAB-8E16-8B8474AB8810}" destId="{1ABEEB16-6800-4070-83E5-36E727DA842C}" srcOrd="5" destOrd="0" presId="urn:microsoft.com/office/officeart/2018/2/layout/IconVerticalSolidList"/>
    <dgm:cxn modelId="{F9C2ED06-9135-4910-8EC4-901FA89940E7}" type="presParOf" srcId="{81D9D0CC-8AA2-4BAB-8E16-8B8474AB8810}" destId="{170641EF-F893-4FD4-8939-3DAA309C0777}" srcOrd="6" destOrd="0" presId="urn:microsoft.com/office/officeart/2018/2/layout/IconVerticalSolidList"/>
    <dgm:cxn modelId="{069EBFE0-7F18-40CE-9968-8BAF8613F2A7}" type="presParOf" srcId="{170641EF-F893-4FD4-8939-3DAA309C0777}" destId="{E37318BC-08A4-42FB-BECA-1A56A27EE6B1}" srcOrd="0" destOrd="0" presId="urn:microsoft.com/office/officeart/2018/2/layout/IconVerticalSolidList"/>
    <dgm:cxn modelId="{56EF5578-47D3-4D8E-A47E-C8110BA7DA51}" type="presParOf" srcId="{170641EF-F893-4FD4-8939-3DAA309C0777}" destId="{EB7D058B-3862-44FD-8355-FD6E528A75A6}" srcOrd="1" destOrd="0" presId="urn:microsoft.com/office/officeart/2018/2/layout/IconVerticalSolidList"/>
    <dgm:cxn modelId="{2E9D94B3-41BA-4943-8AB3-3ECD2512CCBB}" type="presParOf" srcId="{170641EF-F893-4FD4-8939-3DAA309C0777}" destId="{9C135C4B-5184-4F31-B88D-08CA20CB0684}" srcOrd="2" destOrd="0" presId="urn:microsoft.com/office/officeart/2018/2/layout/IconVerticalSolidList"/>
    <dgm:cxn modelId="{C089941F-B7EB-461F-A1FA-496334911404}" type="presParOf" srcId="{170641EF-F893-4FD4-8939-3DAA309C0777}" destId="{D2876494-440F-4FBF-B0AF-D55B7C5E83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83979-485C-4015-8EAB-2160A95FCD4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B9E3B1-4A45-44F5-92A6-D2D742DA46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churn is high for less than 1 year contract, and it decreases after that.</a:t>
          </a:r>
        </a:p>
      </dgm:t>
    </dgm:pt>
    <dgm:pt modelId="{549D67C8-5DB2-446D-9218-541052400FBE}" type="parTrans" cxnId="{C15F3605-455B-48DE-A380-6BD6E8F1907D}">
      <dgm:prSet/>
      <dgm:spPr/>
      <dgm:t>
        <a:bodyPr/>
        <a:lstStyle/>
        <a:p>
          <a:endParaRPr lang="en-US"/>
        </a:p>
      </dgm:t>
    </dgm:pt>
    <dgm:pt modelId="{9B424CFD-C07B-4DEA-96B9-1628009E16E2}" type="sibTrans" cxnId="{C15F3605-455B-48DE-A380-6BD6E8F1907D}">
      <dgm:prSet/>
      <dgm:spPr/>
      <dgm:t>
        <a:bodyPr/>
        <a:lstStyle/>
        <a:p>
          <a:endParaRPr lang="en-US"/>
        </a:p>
      </dgm:t>
    </dgm:pt>
    <dgm:pt modelId="{484C7D64-76F7-4F49-86E8-3C2670A534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churn increases for higher monthly charges.</a:t>
          </a:r>
        </a:p>
      </dgm:t>
    </dgm:pt>
    <dgm:pt modelId="{1663B8F3-753A-47C5-BFF6-6297ECFC2842}" type="parTrans" cxnId="{1E8DC5E3-B2BF-44D2-A340-E882A54FE5C3}">
      <dgm:prSet/>
      <dgm:spPr/>
      <dgm:t>
        <a:bodyPr/>
        <a:lstStyle/>
        <a:p>
          <a:endParaRPr lang="en-US"/>
        </a:p>
      </dgm:t>
    </dgm:pt>
    <dgm:pt modelId="{DBE047CF-3B71-47BD-ADC3-E40B56A99A2C}" type="sibTrans" cxnId="{1E8DC5E3-B2BF-44D2-A340-E882A54FE5C3}">
      <dgm:prSet/>
      <dgm:spPr/>
      <dgm:t>
        <a:bodyPr/>
        <a:lstStyle/>
        <a:p>
          <a:endParaRPr lang="en-US"/>
        </a:p>
      </dgm:t>
    </dgm:pt>
    <dgm:pt modelId="{621E0882-094B-408E-98D0-CB8EFC108A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churn is high for lesser total charges and decreases after that.</a:t>
          </a:r>
        </a:p>
      </dgm:t>
    </dgm:pt>
    <dgm:pt modelId="{FB69D877-055F-4A3F-9921-727CB17ED251}" type="parTrans" cxnId="{33241D3C-9095-4EAC-9C76-7994B6043D38}">
      <dgm:prSet/>
      <dgm:spPr/>
      <dgm:t>
        <a:bodyPr/>
        <a:lstStyle/>
        <a:p>
          <a:endParaRPr lang="en-US"/>
        </a:p>
      </dgm:t>
    </dgm:pt>
    <dgm:pt modelId="{BFBE7547-D783-4E3D-A679-FDA43F21A12F}" type="sibTrans" cxnId="{33241D3C-9095-4EAC-9C76-7994B6043D38}">
      <dgm:prSet/>
      <dgm:spPr/>
      <dgm:t>
        <a:bodyPr/>
        <a:lstStyle/>
        <a:p>
          <a:endParaRPr lang="en-US"/>
        </a:p>
      </dgm:t>
    </dgm:pt>
    <dgm:pt modelId="{2366F38E-EC86-4640-867F-450836A2E3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Churn score is higher for a score 65 and above.</a:t>
          </a:r>
        </a:p>
      </dgm:t>
    </dgm:pt>
    <dgm:pt modelId="{439478D8-DF3B-4A8B-818E-C7254247F4B8}" type="parTrans" cxnId="{94763205-1A9B-497A-997D-373BF7E8601E}">
      <dgm:prSet/>
      <dgm:spPr/>
      <dgm:t>
        <a:bodyPr/>
        <a:lstStyle/>
        <a:p>
          <a:endParaRPr lang="en-US"/>
        </a:p>
      </dgm:t>
    </dgm:pt>
    <dgm:pt modelId="{76B2A24B-A14D-4B2F-981B-C2371FEA7738}" type="sibTrans" cxnId="{94763205-1A9B-497A-997D-373BF7E8601E}">
      <dgm:prSet/>
      <dgm:spPr/>
      <dgm:t>
        <a:bodyPr/>
        <a:lstStyle/>
        <a:p>
          <a:endParaRPr lang="en-US"/>
        </a:p>
      </dgm:t>
    </dgm:pt>
    <dgm:pt modelId="{48910066-9C9A-41DC-AC56-99DEFB994B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Churn values are equal across all the Customer lifetime values. </a:t>
          </a:r>
        </a:p>
      </dgm:t>
    </dgm:pt>
    <dgm:pt modelId="{AE7DE4A8-D86F-4CDF-9275-CB7B4E356149}" type="parTrans" cxnId="{4381226A-3532-4FC1-87DC-8E9A626D2B5D}">
      <dgm:prSet/>
      <dgm:spPr/>
      <dgm:t>
        <a:bodyPr/>
        <a:lstStyle/>
        <a:p>
          <a:endParaRPr lang="en-US"/>
        </a:p>
      </dgm:t>
    </dgm:pt>
    <dgm:pt modelId="{7F520F40-67A4-4F0F-A276-C9F97B2FBAAE}" type="sibTrans" cxnId="{4381226A-3532-4FC1-87DC-8E9A626D2B5D}">
      <dgm:prSet/>
      <dgm:spPr/>
      <dgm:t>
        <a:bodyPr/>
        <a:lstStyle/>
        <a:p>
          <a:endParaRPr lang="en-US"/>
        </a:p>
      </dgm:t>
    </dgm:pt>
    <dgm:pt modelId="{54BD40CA-7BC4-4912-AE8F-FB7491D9E474}" type="pres">
      <dgm:prSet presAssocID="{52A83979-485C-4015-8EAB-2160A95FCD49}" presName="root" presStyleCnt="0">
        <dgm:presLayoutVars>
          <dgm:dir/>
          <dgm:resizeHandles val="exact"/>
        </dgm:presLayoutVars>
      </dgm:prSet>
      <dgm:spPr/>
    </dgm:pt>
    <dgm:pt modelId="{5E7AB0F1-D676-4887-B22A-95346D374A12}" type="pres">
      <dgm:prSet presAssocID="{70B9E3B1-4A45-44F5-92A6-D2D742DA4624}" presName="compNode" presStyleCnt="0"/>
      <dgm:spPr/>
    </dgm:pt>
    <dgm:pt modelId="{18FB7613-3944-4516-A96B-38B01F34E930}" type="pres">
      <dgm:prSet presAssocID="{70B9E3B1-4A45-44F5-92A6-D2D742DA4624}" presName="bgRect" presStyleLbl="bgShp" presStyleIdx="0" presStyleCnt="5" custLinFactNeighborX="81"/>
      <dgm:spPr>
        <a:noFill/>
        <a:ln>
          <a:noFill/>
        </a:ln>
      </dgm:spPr>
    </dgm:pt>
    <dgm:pt modelId="{68C1A442-2FE3-45AB-961D-AF0C1D80E147}" type="pres">
      <dgm:prSet presAssocID="{70B9E3B1-4A45-44F5-92A6-D2D742DA462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8C1BC59-488A-4212-BBBD-EB5D4C76324F}" type="pres">
      <dgm:prSet presAssocID="{70B9E3B1-4A45-44F5-92A6-D2D742DA4624}" presName="spaceRect" presStyleCnt="0"/>
      <dgm:spPr/>
    </dgm:pt>
    <dgm:pt modelId="{7457E05E-F28C-431C-A49D-EF202B71B157}" type="pres">
      <dgm:prSet presAssocID="{70B9E3B1-4A45-44F5-92A6-D2D742DA4624}" presName="parTx" presStyleLbl="revTx" presStyleIdx="0" presStyleCnt="5">
        <dgm:presLayoutVars>
          <dgm:chMax val="0"/>
          <dgm:chPref val="0"/>
        </dgm:presLayoutVars>
      </dgm:prSet>
      <dgm:spPr/>
    </dgm:pt>
    <dgm:pt modelId="{1F2B6844-2E65-4A0D-A2EB-49ECA3A25184}" type="pres">
      <dgm:prSet presAssocID="{9B424CFD-C07B-4DEA-96B9-1628009E16E2}" presName="sibTrans" presStyleCnt="0"/>
      <dgm:spPr/>
    </dgm:pt>
    <dgm:pt modelId="{EA938AE8-5555-4F30-BE0A-B3B520368F64}" type="pres">
      <dgm:prSet presAssocID="{484C7D64-76F7-4F49-86E8-3C2670A534DE}" presName="compNode" presStyleCnt="0"/>
      <dgm:spPr/>
    </dgm:pt>
    <dgm:pt modelId="{5EBFD743-F542-4191-A27E-630720F08496}" type="pres">
      <dgm:prSet presAssocID="{484C7D64-76F7-4F49-86E8-3C2670A534DE}" presName="bgRect" presStyleLbl="bgShp" presStyleIdx="1" presStyleCnt="5"/>
      <dgm:spPr>
        <a:noFill/>
        <a:ln>
          <a:noFill/>
        </a:ln>
      </dgm:spPr>
    </dgm:pt>
    <dgm:pt modelId="{A15A6E0C-CB68-47B6-99EB-496985BA9A71}" type="pres">
      <dgm:prSet presAssocID="{484C7D64-76F7-4F49-86E8-3C2670A534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F3102E1-1A96-4FE3-8838-DC0479377B18}" type="pres">
      <dgm:prSet presAssocID="{484C7D64-76F7-4F49-86E8-3C2670A534DE}" presName="spaceRect" presStyleCnt="0"/>
      <dgm:spPr/>
    </dgm:pt>
    <dgm:pt modelId="{4DF5A132-5676-4ABC-951B-A0DAA05B63BE}" type="pres">
      <dgm:prSet presAssocID="{484C7D64-76F7-4F49-86E8-3C2670A534DE}" presName="parTx" presStyleLbl="revTx" presStyleIdx="1" presStyleCnt="5">
        <dgm:presLayoutVars>
          <dgm:chMax val="0"/>
          <dgm:chPref val="0"/>
        </dgm:presLayoutVars>
      </dgm:prSet>
      <dgm:spPr/>
    </dgm:pt>
    <dgm:pt modelId="{AE3D8395-CFB0-4555-BB6A-A459CCE6C4C1}" type="pres">
      <dgm:prSet presAssocID="{DBE047CF-3B71-47BD-ADC3-E40B56A99A2C}" presName="sibTrans" presStyleCnt="0"/>
      <dgm:spPr/>
    </dgm:pt>
    <dgm:pt modelId="{46AC3C94-E4C8-4E64-A91E-C5057238DBD8}" type="pres">
      <dgm:prSet presAssocID="{621E0882-094B-408E-98D0-CB8EFC108A0B}" presName="compNode" presStyleCnt="0"/>
      <dgm:spPr/>
    </dgm:pt>
    <dgm:pt modelId="{54DCD0E6-5513-406A-B916-328A7C6AD1F5}" type="pres">
      <dgm:prSet presAssocID="{621E0882-094B-408E-98D0-CB8EFC108A0B}" presName="bgRect" presStyleLbl="bgShp" presStyleIdx="2" presStyleCnt="5" custLinFactNeighborX="81"/>
      <dgm:spPr>
        <a:noFill/>
        <a:ln>
          <a:noFill/>
        </a:ln>
      </dgm:spPr>
    </dgm:pt>
    <dgm:pt modelId="{9BA4FCDB-16ED-43F8-81B1-453B799AC881}" type="pres">
      <dgm:prSet presAssocID="{621E0882-094B-408E-98D0-CB8EFC108A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6419927-D1AE-4BF0-B8DC-0CBD8AD8131F}" type="pres">
      <dgm:prSet presAssocID="{621E0882-094B-408E-98D0-CB8EFC108A0B}" presName="spaceRect" presStyleCnt="0"/>
      <dgm:spPr/>
    </dgm:pt>
    <dgm:pt modelId="{9603F0FC-344D-4418-B10C-A37F9ED76104}" type="pres">
      <dgm:prSet presAssocID="{621E0882-094B-408E-98D0-CB8EFC108A0B}" presName="parTx" presStyleLbl="revTx" presStyleIdx="2" presStyleCnt="5">
        <dgm:presLayoutVars>
          <dgm:chMax val="0"/>
          <dgm:chPref val="0"/>
        </dgm:presLayoutVars>
      </dgm:prSet>
      <dgm:spPr/>
    </dgm:pt>
    <dgm:pt modelId="{1A11F279-18D3-460E-B02F-A9FED6F7F059}" type="pres">
      <dgm:prSet presAssocID="{BFBE7547-D783-4E3D-A679-FDA43F21A12F}" presName="sibTrans" presStyleCnt="0"/>
      <dgm:spPr/>
    </dgm:pt>
    <dgm:pt modelId="{D605FDD1-FA3F-432A-9E11-1CB54CA69B8F}" type="pres">
      <dgm:prSet presAssocID="{2366F38E-EC86-4640-867F-450836A2E32F}" presName="compNode" presStyleCnt="0"/>
      <dgm:spPr/>
    </dgm:pt>
    <dgm:pt modelId="{2DC599F2-9B1E-428A-9834-FF9B8302A12F}" type="pres">
      <dgm:prSet presAssocID="{2366F38E-EC86-4640-867F-450836A2E32F}" presName="bgRect" presStyleLbl="bgShp" presStyleIdx="3" presStyleCnt="5"/>
      <dgm:spPr>
        <a:noFill/>
        <a:ln>
          <a:noFill/>
        </a:ln>
      </dgm:spPr>
    </dgm:pt>
    <dgm:pt modelId="{DBF84999-4764-4248-8DB9-153CC5FB509E}" type="pres">
      <dgm:prSet presAssocID="{2366F38E-EC86-4640-867F-450836A2E3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102D7EC4-DBD9-40B2-8E59-7A47DD49AEE7}" type="pres">
      <dgm:prSet presAssocID="{2366F38E-EC86-4640-867F-450836A2E32F}" presName="spaceRect" presStyleCnt="0"/>
      <dgm:spPr/>
    </dgm:pt>
    <dgm:pt modelId="{384EFCCB-F497-4CDC-8EF2-C6B0B4ADD21C}" type="pres">
      <dgm:prSet presAssocID="{2366F38E-EC86-4640-867F-450836A2E32F}" presName="parTx" presStyleLbl="revTx" presStyleIdx="3" presStyleCnt="5">
        <dgm:presLayoutVars>
          <dgm:chMax val="0"/>
          <dgm:chPref val="0"/>
        </dgm:presLayoutVars>
      </dgm:prSet>
      <dgm:spPr/>
    </dgm:pt>
    <dgm:pt modelId="{86132C99-7263-449E-81E5-E192CD45075E}" type="pres">
      <dgm:prSet presAssocID="{76B2A24B-A14D-4B2F-981B-C2371FEA7738}" presName="sibTrans" presStyleCnt="0"/>
      <dgm:spPr/>
    </dgm:pt>
    <dgm:pt modelId="{38EE5062-37DB-4C56-BEC9-760A8C56D2AD}" type="pres">
      <dgm:prSet presAssocID="{48910066-9C9A-41DC-AC56-99DEFB994BB2}" presName="compNode" presStyleCnt="0"/>
      <dgm:spPr/>
    </dgm:pt>
    <dgm:pt modelId="{CF75C63A-E152-4DA7-A4F5-DD3CE02B98AF}" type="pres">
      <dgm:prSet presAssocID="{48910066-9C9A-41DC-AC56-99DEFB994BB2}" presName="bgRect" presStyleLbl="bgShp" presStyleIdx="4" presStyleCnt="5"/>
      <dgm:spPr>
        <a:noFill/>
        <a:ln>
          <a:noFill/>
        </a:ln>
      </dgm:spPr>
    </dgm:pt>
    <dgm:pt modelId="{DE37F2BB-2EA5-4912-84B8-975F9ECB1C53}" type="pres">
      <dgm:prSet presAssocID="{48910066-9C9A-41DC-AC56-99DEFB994BB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D7AB2CC-67FB-484D-AB0B-90BA9CBA09E9}" type="pres">
      <dgm:prSet presAssocID="{48910066-9C9A-41DC-AC56-99DEFB994BB2}" presName="spaceRect" presStyleCnt="0"/>
      <dgm:spPr/>
    </dgm:pt>
    <dgm:pt modelId="{AE3AE554-9957-4437-B1A2-C57FF984E722}" type="pres">
      <dgm:prSet presAssocID="{48910066-9C9A-41DC-AC56-99DEFB994BB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4763205-1A9B-497A-997D-373BF7E8601E}" srcId="{52A83979-485C-4015-8EAB-2160A95FCD49}" destId="{2366F38E-EC86-4640-867F-450836A2E32F}" srcOrd="3" destOrd="0" parTransId="{439478D8-DF3B-4A8B-818E-C7254247F4B8}" sibTransId="{76B2A24B-A14D-4B2F-981B-C2371FEA7738}"/>
    <dgm:cxn modelId="{C15F3605-455B-48DE-A380-6BD6E8F1907D}" srcId="{52A83979-485C-4015-8EAB-2160A95FCD49}" destId="{70B9E3B1-4A45-44F5-92A6-D2D742DA4624}" srcOrd="0" destOrd="0" parTransId="{549D67C8-5DB2-446D-9218-541052400FBE}" sibTransId="{9B424CFD-C07B-4DEA-96B9-1628009E16E2}"/>
    <dgm:cxn modelId="{33241D3C-9095-4EAC-9C76-7994B6043D38}" srcId="{52A83979-485C-4015-8EAB-2160A95FCD49}" destId="{621E0882-094B-408E-98D0-CB8EFC108A0B}" srcOrd="2" destOrd="0" parTransId="{FB69D877-055F-4A3F-9921-727CB17ED251}" sibTransId="{BFBE7547-D783-4E3D-A679-FDA43F21A12F}"/>
    <dgm:cxn modelId="{818DAA5F-70C3-4F86-9B12-D1771C5563D6}" type="presOf" srcId="{621E0882-094B-408E-98D0-CB8EFC108A0B}" destId="{9603F0FC-344D-4418-B10C-A37F9ED76104}" srcOrd="0" destOrd="0" presId="urn:microsoft.com/office/officeart/2018/2/layout/IconVerticalSolidList"/>
    <dgm:cxn modelId="{4381226A-3532-4FC1-87DC-8E9A626D2B5D}" srcId="{52A83979-485C-4015-8EAB-2160A95FCD49}" destId="{48910066-9C9A-41DC-AC56-99DEFB994BB2}" srcOrd="4" destOrd="0" parTransId="{AE7DE4A8-D86F-4CDF-9275-CB7B4E356149}" sibTransId="{7F520F40-67A4-4F0F-A276-C9F97B2FBAAE}"/>
    <dgm:cxn modelId="{6236E786-7958-4642-93C6-D5B7A270C5A9}" type="presOf" srcId="{70B9E3B1-4A45-44F5-92A6-D2D742DA4624}" destId="{7457E05E-F28C-431C-A49D-EF202B71B157}" srcOrd="0" destOrd="0" presId="urn:microsoft.com/office/officeart/2018/2/layout/IconVerticalSolidList"/>
    <dgm:cxn modelId="{43482691-7276-4258-B488-B2145E9B9CFC}" type="presOf" srcId="{484C7D64-76F7-4F49-86E8-3C2670A534DE}" destId="{4DF5A132-5676-4ABC-951B-A0DAA05B63BE}" srcOrd="0" destOrd="0" presId="urn:microsoft.com/office/officeart/2018/2/layout/IconVerticalSolidList"/>
    <dgm:cxn modelId="{F7B8F0A5-B0E7-4CA8-A5BA-734EEA9F44B7}" type="presOf" srcId="{48910066-9C9A-41DC-AC56-99DEFB994BB2}" destId="{AE3AE554-9957-4437-B1A2-C57FF984E722}" srcOrd="0" destOrd="0" presId="urn:microsoft.com/office/officeart/2018/2/layout/IconVerticalSolidList"/>
    <dgm:cxn modelId="{E3400FD8-155D-4009-A769-2AADC488F418}" type="presOf" srcId="{52A83979-485C-4015-8EAB-2160A95FCD49}" destId="{54BD40CA-7BC4-4912-AE8F-FB7491D9E474}" srcOrd="0" destOrd="0" presId="urn:microsoft.com/office/officeart/2018/2/layout/IconVerticalSolidList"/>
    <dgm:cxn modelId="{1E8DC5E3-B2BF-44D2-A340-E882A54FE5C3}" srcId="{52A83979-485C-4015-8EAB-2160A95FCD49}" destId="{484C7D64-76F7-4F49-86E8-3C2670A534DE}" srcOrd="1" destOrd="0" parTransId="{1663B8F3-753A-47C5-BFF6-6297ECFC2842}" sibTransId="{DBE047CF-3B71-47BD-ADC3-E40B56A99A2C}"/>
    <dgm:cxn modelId="{CEE5BFF7-884E-41A6-9386-BF7049FA529E}" type="presOf" srcId="{2366F38E-EC86-4640-867F-450836A2E32F}" destId="{384EFCCB-F497-4CDC-8EF2-C6B0B4ADD21C}" srcOrd="0" destOrd="0" presId="urn:microsoft.com/office/officeart/2018/2/layout/IconVerticalSolidList"/>
    <dgm:cxn modelId="{10A8BC7A-8B75-473A-B6F8-EC97D793C1CC}" type="presParOf" srcId="{54BD40CA-7BC4-4912-AE8F-FB7491D9E474}" destId="{5E7AB0F1-D676-4887-B22A-95346D374A12}" srcOrd="0" destOrd="0" presId="urn:microsoft.com/office/officeart/2018/2/layout/IconVerticalSolidList"/>
    <dgm:cxn modelId="{0B7A1749-D780-4BFA-882E-71EAF328AA8D}" type="presParOf" srcId="{5E7AB0F1-D676-4887-B22A-95346D374A12}" destId="{18FB7613-3944-4516-A96B-38B01F34E930}" srcOrd="0" destOrd="0" presId="urn:microsoft.com/office/officeart/2018/2/layout/IconVerticalSolidList"/>
    <dgm:cxn modelId="{FDB92178-EF2A-4909-8619-53FF6E7630CB}" type="presParOf" srcId="{5E7AB0F1-D676-4887-B22A-95346D374A12}" destId="{68C1A442-2FE3-45AB-961D-AF0C1D80E147}" srcOrd="1" destOrd="0" presId="urn:microsoft.com/office/officeart/2018/2/layout/IconVerticalSolidList"/>
    <dgm:cxn modelId="{C5A5F5D7-19C2-4B90-98F0-7DBE277C080B}" type="presParOf" srcId="{5E7AB0F1-D676-4887-B22A-95346D374A12}" destId="{38C1BC59-488A-4212-BBBD-EB5D4C76324F}" srcOrd="2" destOrd="0" presId="urn:microsoft.com/office/officeart/2018/2/layout/IconVerticalSolidList"/>
    <dgm:cxn modelId="{B384AEA8-92EE-470A-8737-1E44183B216B}" type="presParOf" srcId="{5E7AB0F1-D676-4887-B22A-95346D374A12}" destId="{7457E05E-F28C-431C-A49D-EF202B71B157}" srcOrd="3" destOrd="0" presId="urn:microsoft.com/office/officeart/2018/2/layout/IconVerticalSolidList"/>
    <dgm:cxn modelId="{C25E1630-DA1D-42A6-A4BE-801A546E4C55}" type="presParOf" srcId="{54BD40CA-7BC4-4912-AE8F-FB7491D9E474}" destId="{1F2B6844-2E65-4A0D-A2EB-49ECA3A25184}" srcOrd="1" destOrd="0" presId="urn:microsoft.com/office/officeart/2018/2/layout/IconVerticalSolidList"/>
    <dgm:cxn modelId="{C7AAF874-FFA3-4548-A5F4-D083F2540C5D}" type="presParOf" srcId="{54BD40CA-7BC4-4912-AE8F-FB7491D9E474}" destId="{EA938AE8-5555-4F30-BE0A-B3B520368F64}" srcOrd="2" destOrd="0" presId="urn:microsoft.com/office/officeart/2018/2/layout/IconVerticalSolidList"/>
    <dgm:cxn modelId="{81D0FBBF-51E2-4316-B9F0-613B0AD937C4}" type="presParOf" srcId="{EA938AE8-5555-4F30-BE0A-B3B520368F64}" destId="{5EBFD743-F542-4191-A27E-630720F08496}" srcOrd="0" destOrd="0" presId="urn:microsoft.com/office/officeart/2018/2/layout/IconVerticalSolidList"/>
    <dgm:cxn modelId="{22B5FE64-15DE-4A66-BBC1-3B72F3335997}" type="presParOf" srcId="{EA938AE8-5555-4F30-BE0A-B3B520368F64}" destId="{A15A6E0C-CB68-47B6-99EB-496985BA9A71}" srcOrd="1" destOrd="0" presId="urn:microsoft.com/office/officeart/2018/2/layout/IconVerticalSolidList"/>
    <dgm:cxn modelId="{92524851-A850-43B2-8FE9-551E2EC47238}" type="presParOf" srcId="{EA938AE8-5555-4F30-BE0A-B3B520368F64}" destId="{2F3102E1-1A96-4FE3-8838-DC0479377B18}" srcOrd="2" destOrd="0" presId="urn:microsoft.com/office/officeart/2018/2/layout/IconVerticalSolidList"/>
    <dgm:cxn modelId="{CC3F72B2-16DE-4A14-BDCE-88F75F6300B1}" type="presParOf" srcId="{EA938AE8-5555-4F30-BE0A-B3B520368F64}" destId="{4DF5A132-5676-4ABC-951B-A0DAA05B63BE}" srcOrd="3" destOrd="0" presId="urn:microsoft.com/office/officeart/2018/2/layout/IconVerticalSolidList"/>
    <dgm:cxn modelId="{D18199BA-AB2E-451C-B9FF-8CA0D453BEFE}" type="presParOf" srcId="{54BD40CA-7BC4-4912-AE8F-FB7491D9E474}" destId="{AE3D8395-CFB0-4555-BB6A-A459CCE6C4C1}" srcOrd="3" destOrd="0" presId="urn:microsoft.com/office/officeart/2018/2/layout/IconVerticalSolidList"/>
    <dgm:cxn modelId="{717D5E80-D0F1-41C8-A67E-24133E58D079}" type="presParOf" srcId="{54BD40CA-7BC4-4912-AE8F-FB7491D9E474}" destId="{46AC3C94-E4C8-4E64-A91E-C5057238DBD8}" srcOrd="4" destOrd="0" presId="urn:microsoft.com/office/officeart/2018/2/layout/IconVerticalSolidList"/>
    <dgm:cxn modelId="{EE61B445-BC1D-4739-BD87-D249F3FEA7FE}" type="presParOf" srcId="{46AC3C94-E4C8-4E64-A91E-C5057238DBD8}" destId="{54DCD0E6-5513-406A-B916-328A7C6AD1F5}" srcOrd="0" destOrd="0" presId="urn:microsoft.com/office/officeart/2018/2/layout/IconVerticalSolidList"/>
    <dgm:cxn modelId="{CAC8E06C-69BC-4A8F-AC44-946D942FF87D}" type="presParOf" srcId="{46AC3C94-E4C8-4E64-A91E-C5057238DBD8}" destId="{9BA4FCDB-16ED-43F8-81B1-453B799AC881}" srcOrd="1" destOrd="0" presId="urn:microsoft.com/office/officeart/2018/2/layout/IconVerticalSolidList"/>
    <dgm:cxn modelId="{ACCABE16-5989-47DF-ADD0-FE7BB4F58613}" type="presParOf" srcId="{46AC3C94-E4C8-4E64-A91E-C5057238DBD8}" destId="{36419927-D1AE-4BF0-B8DC-0CBD8AD8131F}" srcOrd="2" destOrd="0" presId="urn:microsoft.com/office/officeart/2018/2/layout/IconVerticalSolidList"/>
    <dgm:cxn modelId="{F5F43400-78A7-41BC-85BB-1F75EC5E757D}" type="presParOf" srcId="{46AC3C94-E4C8-4E64-A91E-C5057238DBD8}" destId="{9603F0FC-344D-4418-B10C-A37F9ED76104}" srcOrd="3" destOrd="0" presId="urn:microsoft.com/office/officeart/2018/2/layout/IconVerticalSolidList"/>
    <dgm:cxn modelId="{45A9A18B-7E07-47F7-922C-EE16071ADB35}" type="presParOf" srcId="{54BD40CA-7BC4-4912-AE8F-FB7491D9E474}" destId="{1A11F279-18D3-460E-B02F-A9FED6F7F059}" srcOrd="5" destOrd="0" presId="urn:microsoft.com/office/officeart/2018/2/layout/IconVerticalSolidList"/>
    <dgm:cxn modelId="{BC38F91F-301A-4CC6-9CFE-4580A5F87E0B}" type="presParOf" srcId="{54BD40CA-7BC4-4912-AE8F-FB7491D9E474}" destId="{D605FDD1-FA3F-432A-9E11-1CB54CA69B8F}" srcOrd="6" destOrd="0" presId="urn:microsoft.com/office/officeart/2018/2/layout/IconVerticalSolidList"/>
    <dgm:cxn modelId="{E23286FF-A374-42BE-82DE-E9C532DA4BB4}" type="presParOf" srcId="{D605FDD1-FA3F-432A-9E11-1CB54CA69B8F}" destId="{2DC599F2-9B1E-428A-9834-FF9B8302A12F}" srcOrd="0" destOrd="0" presId="urn:microsoft.com/office/officeart/2018/2/layout/IconVerticalSolidList"/>
    <dgm:cxn modelId="{B2D53E2E-DC89-4B9C-8BB8-6E70A3635737}" type="presParOf" srcId="{D605FDD1-FA3F-432A-9E11-1CB54CA69B8F}" destId="{DBF84999-4764-4248-8DB9-153CC5FB509E}" srcOrd="1" destOrd="0" presId="urn:microsoft.com/office/officeart/2018/2/layout/IconVerticalSolidList"/>
    <dgm:cxn modelId="{A0C67FDF-9E65-4D81-9979-E1A51FADFC10}" type="presParOf" srcId="{D605FDD1-FA3F-432A-9E11-1CB54CA69B8F}" destId="{102D7EC4-DBD9-40B2-8E59-7A47DD49AEE7}" srcOrd="2" destOrd="0" presId="urn:microsoft.com/office/officeart/2018/2/layout/IconVerticalSolidList"/>
    <dgm:cxn modelId="{7CFC7436-4ABE-4B2C-9110-70F06A86177D}" type="presParOf" srcId="{D605FDD1-FA3F-432A-9E11-1CB54CA69B8F}" destId="{384EFCCB-F497-4CDC-8EF2-C6B0B4ADD21C}" srcOrd="3" destOrd="0" presId="urn:microsoft.com/office/officeart/2018/2/layout/IconVerticalSolidList"/>
    <dgm:cxn modelId="{36F3B268-CB70-4D57-B287-0B78647AA3FB}" type="presParOf" srcId="{54BD40CA-7BC4-4912-AE8F-FB7491D9E474}" destId="{86132C99-7263-449E-81E5-E192CD45075E}" srcOrd="7" destOrd="0" presId="urn:microsoft.com/office/officeart/2018/2/layout/IconVerticalSolidList"/>
    <dgm:cxn modelId="{C7583544-2EB5-44D1-AC9B-6FE1ABAFB862}" type="presParOf" srcId="{54BD40CA-7BC4-4912-AE8F-FB7491D9E474}" destId="{38EE5062-37DB-4C56-BEC9-760A8C56D2AD}" srcOrd="8" destOrd="0" presId="urn:microsoft.com/office/officeart/2018/2/layout/IconVerticalSolidList"/>
    <dgm:cxn modelId="{8B24BDEB-E81C-4C23-A9A4-4E783AD7E7C7}" type="presParOf" srcId="{38EE5062-37DB-4C56-BEC9-760A8C56D2AD}" destId="{CF75C63A-E152-4DA7-A4F5-DD3CE02B98AF}" srcOrd="0" destOrd="0" presId="urn:microsoft.com/office/officeart/2018/2/layout/IconVerticalSolidList"/>
    <dgm:cxn modelId="{377288A1-3B37-47A2-B995-0EAF08F08F25}" type="presParOf" srcId="{38EE5062-37DB-4C56-BEC9-760A8C56D2AD}" destId="{DE37F2BB-2EA5-4912-84B8-975F9ECB1C53}" srcOrd="1" destOrd="0" presId="urn:microsoft.com/office/officeart/2018/2/layout/IconVerticalSolidList"/>
    <dgm:cxn modelId="{B0F1A63C-2947-4D99-AE98-E687DCA23E77}" type="presParOf" srcId="{38EE5062-37DB-4C56-BEC9-760A8C56D2AD}" destId="{FD7AB2CC-67FB-484D-AB0B-90BA9CBA09E9}" srcOrd="2" destOrd="0" presId="urn:microsoft.com/office/officeart/2018/2/layout/IconVerticalSolidList"/>
    <dgm:cxn modelId="{687DE596-2E5E-47DA-9CCD-9AE5947203B2}" type="presParOf" srcId="{38EE5062-37DB-4C56-BEC9-760A8C56D2AD}" destId="{AE3AE554-9957-4437-B1A2-C57FF984E7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C39303-8E52-4EF5-8C65-D3E9DBC9BE2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D779C3-311C-4BD7-89D5-8A227BB2D9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Monthly charges increases with the tenure months.</a:t>
          </a:r>
        </a:p>
      </dgm:t>
    </dgm:pt>
    <dgm:pt modelId="{EDB1F63A-ADA7-4DC3-A34A-4B35E799B67F}" type="parTrans" cxnId="{9D533039-0CF1-4C22-ADC4-9D90FB328A55}">
      <dgm:prSet/>
      <dgm:spPr/>
      <dgm:t>
        <a:bodyPr/>
        <a:lstStyle/>
        <a:p>
          <a:pPr algn="l"/>
          <a:endParaRPr lang="en-US"/>
        </a:p>
      </dgm:t>
    </dgm:pt>
    <dgm:pt modelId="{09F290D6-6E2F-4E3F-AD40-BBB3539BBA95}" type="sibTrans" cxnId="{9D533039-0CF1-4C22-ADC4-9D90FB328A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259DC2F5-058F-4FE3-8BFF-8DAFD889E9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Total charges increases with increase in tenure months.</a:t>
          </a:r>
        </a:p>
      </dgm:t>
    </dgm:pt>
    <dgm:pt modelId="{69AB5F81-061B-4D98-9E4B-91C7D6C9A93E}" type="parTrans" cxnId="{7D4EF371-19B5-49CF-9747-3A8F2E511B96}">
      <dgm:prSet/>
      <dgm:spPr/>
      <dgm:t>
        <a:bodyPr/>
        <a:lstStyle/>
        <a:p>
          <a:pPr algn="l"/>
          <a:endParaRPr lang="en-US"/>
        </a:p>
      </dgm:t>
    </dgm:pt>
    <dgm:pt modelId="{EEEA85FB-D30C-410C-BBED-D0C438E07AF4}" type="sibTrans" cxnId="{7D4EF371-19B5-49CF-9747-3A8F2E511B96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110F81EA-5DD7-4569-B560-B4A5730EB9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Churn score is around 45-55 for no-churn customers whereas it is around 80-100 for customers who churn.</a:t>
          </a:r>
        </a:p>
      </dgm:t>
    </dgm:pt>
    <dgm:pt modelId="{68ABDD8F-3D99-4BA6-A136-042EC8EE0116}" type="sibTrans" cxnId="{34751D1E-BF9A-4CB7-80EC-4FC11A01F36A}">
      <dgm:prSet/>
      <dgm:spPr/>
      <dgm:t>
        <a:bodyPr/>
        <a:lstStyle/>
        <a:p>
          <a:pPr algn="l"/>
          <a:endParaRPr lang="en-US"/>
        </a:p>
      </dgm:t>
    </dgm:pt>
    <dgm:pt modelId="{52954D6B-EBE3-4D3F-BF5D-04C825C8272A}" type="parTrans" cxnId="{34751D1E-BF9A-4CB7-80EC-4FC11A01F36A}">
      <dgm:prSet/>
      <dgm:spPr/>
      <dgm:t>
        <a:bodyPr/>
        <a:lstStyle/>
        <a:p>
          <a:pPr algn="l"/>
          <a:endParaRPr lang="en-US"/>
        </a:p>
      </dgm:t>
    </dgm:pt>
    <dgm:pt modelId="{A995FE92-9799-440D-BFE2-8862205554BA}" type="pres">
      <dgm:prSet presAssocID="{69C39303-8E52-4EF5-8C65-D3E9DBC9BE2D}" presName="root" presStyleCnt="0">
        <dgm:presLayoutVars>
          <dgm:dir/>
          <dgm:resizeHandles val="exact"/>
        </dgm:presLayoutVars>
      </dgm:prSet>
      <dgm:spPr/>
    </dgm:pt>
    <dgm:pt modelId="{91D31166-FD16-4A4A-B007-B0CAAEB10132}" type="pres">
      <dgm:prSet presAssocID="{79D779C3-311C-4BD7-89D5-8A227BB2D9A1}" presName="compNode" presStyleCnt="0"/>
      <dgm:spPr/>
    </dgm:pt>
    <dgm:pt modelId="{D2A3E3FA-61B9-4BB4-AC54-524B85CA9C5E}" type="pres">
      <dgm:prSet presAssocID="{79D779C3-311C-4BD7-89D5-8A227BB2D9A1}" presName="bgRect" presStyleLbl="bgShp" presStyleIdx="0" presStyleCnt="3"/>
      <dgm:spPr>
        <a:solidFill>
          <a:schemeClr val="bg1"/>
        </a:solidFill>
      </dgm:spPr>
    </dgm:pt>
    <dgm:pt modelId="{E2B1D26F-59A4-4E4A-BA99-99AEE85A75AB}" type="pres">
      <dgm:prSet presAssocID="{79D779C3-311C-4BD7-89D5-8A227BB2D9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3D11B71-2348-4800-AB44-0F4145D9A6BD}" type="pres">
      <dgm:prSet presAssocID="{79D779C3-311C-4BD7-89D5-8A227BB2D9A1}" presName="spaceRect" presStyleCnt="0"/>
      <dgm:spPr/>
    </dgm:pt>
    <dgm:pt modelId="{0FB8A36A-B28A-4DD1-B753-1C594F120BC3}" type="pres">
      <dgm:prSet presAssocID="{79D779C3-311C-4BD7-89D5-8A227BB2D9A1}" presName="parTx" presStyleLbl="revTx" presStyleIdx="0" presStyleCnt="3">
        <dgm:presLayoutVars>
          <dgm:chMax val="0"/>
          <dgm:chPref val="0"/>
        </dgm:presLayoutVars>
      </dgm:prSet>
      <dgm:spPr/>
    </dgm:pt>
    <dgm:pt modelId="{3278A3B2-BE88-49B4-822C-24D973E03590}" type="pres">
      <dgm:prSet presAssocID="{09F290D6-6E2F-4E3F-AD40-BBB3539BBA95}" presName="sibTrans" presStyleCnt="0"/>
      <dgm:spPr/>
    </dgm:pt>
    <dgm:pt modelId="{B2D97847-EB70-458D-83CA-FDE1A7465DC5}" type="pres">
      <dgm:prSet presAssocID="{259DC2F5-058F-4FE3-8BFF-8DAFD889E9F2}" presName="compNode" presStyleCnt="0"/>
      <dgm:spPr/>
    </dgm:pt>
    <dgm:pt modelId="{DC8C3026-C145-47B7-9135-3BDF24887542}" type="pres">
      <dgm:prSet presAssocID="{259DC2F5-058F-4FE3-8BFF-8DAFD889E9F2}" presName="bgRect" presStyleLbl="bgShp" presStyleIdx="1" presStyleCnt="3"/>
      <dgm:spPr>
        <a:noFill/>
        <a:ln>
          <a:noFill/>
        </a:ln>
      </dgm:spPr>
    </dgm:pt>
    <dgm:pt modelId="{8415D7CE-9B5D-4D0F-8492-49AF93543CE1}" type="pres">
      <dgm:prSet presAssocID="{259DC2F5-058F-4FE3-8BFF-8DAFD889E9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6FC4FC7-9EBA-46D5-BC04-8C50DFE7F49D}" type="pres">
      <dgm:prSet presAssocID="{259DC2F5-058F-4FE3-8BFF-8DAFD889E9F2}" presName="spaceRect" presStyleCnt="0"/>
      <dgm:spPr/>
    </dgm:pt>
    <dgm:pt modelId="{84095430-EBFF-4B65-A59B-B127A5F81119}" type="pres">
      <dgm:prSet presAssocID="{259DC2F5-058F-4FE3-8BFF-8DAFD889E9F2}" presName="parTx" presStyleLbl="revTx" presStyleIdx="1" presStyleCnt="3">
        <dgm:presLayoutVars>
          <dgm:chMax val="0"/>
          <dgm:chPref val="0"/>
        </dgm:presLayoutVars>
      </dgm:prSet>
      <dgm:spPr/>
    </dgm:pt>
    <dgm:pt modelId="{9B500D99-2C78-42E3-B9A7-281344622143}" type="pres">
      <dgm:prSet presAssocID="{EEEA85FB-D30C-410C-BBED-D0C438E07AF4}" presName="sibTrans" presStyleCnt="0"/>
      <dgm:spPr/>
    </dgm:pt>
    <dgm:pt modelId="{2FB373EF-7F92-417F-85CB-3013DD0BD81C}" type="pres">
      <dgm:prSet presAssocID="{110F81EA-5DD7-4569-B560-B4A5730EB9F1}" presName="compNode" presStyleCnt="0"/>
      <dgm:spPr/>
    </dgm:pt>
    <dgm:pt modelId="{57ED901A-D43D-4EF4-826B-65ABBF7B050D}" type="pres">
      <dgm:prSet presAssocID="{110F81EA-5DD7-4569-B560-B4A5730EB9F1}" presName="bgRect" presStyleLbl="bgShp" presStyleIdx="2" presStyleCnt="3"/>
      <dgm:spPr>
        <a:noFill/>
        <a:ln>
          <a:noFill/>
        </a:ln>
      </dgm:spPr>
    </dgm:pt>
    <dgm:pt modelId="{97B76FA1-6AA2-4F97-9956-6240CD46F3B1}" type="pres">
      <dgm:prSet presAssocID="{110F81EA-5DD7-4569-B560-B4A5730EB9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F6441EC7-E442-4786-A0DF-2EBEB30D8F31}" type="pres">
      <dgm:prSet presAssocID="{110F81EA-5DD7-4569-B560-B4A5730EB9F1}" presName="spaceRect" presStyleCnt="0"/>
      <dgm:spPr/>
    </dgm:pt>
    <dgm:pt modelId="{18CF6404-8335-4C7D-A279-960A2D7CA8A6}" type="pres">
      <dgm:prSet presAssocID="{110F81EA-5DD7-4569-B560-B4A5730EB9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4751D1E-BF9A-4CB7-80EC-4FC11A01F36A}" srcId="{69C39303-8E52-4EF5-8C65-D3E9DBC9BE2D}" destId="{110F81EA-5DD7-4569-B560-B4A5730EB9F1}" srcOrd="2" destOrd="0" parTransId="{52954D6B-EBE3-4D3F-BF5D-04C825C8272A}" sibTransId="{68ABDD8F-3D99-4BA6-A136-042EC8EE0116}"/>
    <dgm:cxn modelId="{9D533039-0CF1-4C22-ADC4-9D90FB328A55}" srcId="{69C39303-8E52-4EF5-8C65-D3E9DBC9BE2D}" destId="{79D779C3-311C-4BD7-89D5-8A227BB2D9A1}" srcOrd="0" destOrd="0" parTransId="{EDB1F63A-ADA7-4DC3-A34A-4B35E799B67F}" sibTransId="{09F290D6-6E2F-4E3F-AD40-BBB3539BBA95}"/>
    <dgm:cxn modelId="{7D4EF371-19B5-49CF-9747-3A8F2E511B96}" srcId="{69C39303-8E52-4EF5-8C65-D3E9DBC9BE2D}" destId="{259DC2F5-058F-4FE3-8BFF-8DAFD889E9F2}" srcOrd="1" destOrd="0" parTransId="{69AB5F81-061B-4D98-9E4B-91C7D6C9A93E}" sibTransId="{EEEA85FB-D30C-410C-BBED-D0C438E07AF4}"/>
    <dgm:cxn modelId="{1C8AFB88-5DAB-4664-9F7A-EF6FF26B8908}" type="presOf" srcId="{69C39303-8E52-4EF5-8C65-D3E9DBC9BE2D}" destId="{A995FE92-9799-440D-BFE2-8862205554BA}" srcOrd="0" destOrd="0" presId="urn:microsoft.com/office/officeart/2018/2/layout/IconVerticalSolidList"/>
    <dgm:cxn modelId="{BEEB0690-4362-4FA8-8AB1-B234205BCF49}" type="presOf" srcId="{259DC2F5-058F-4FE3-8BFF-8DAFD889E9F2}" destId="{84095430-EBFF-4B65-A59B-B127A5F81119}" srcOrd="0" destOrd="0" presId="urn:microsoft.com/office/officeart/2018/2/layout/IconVerticalSolidList"/>
    <dgm:cxn modelId="{22E294C0-F149-4059-ACEE-1975CF2CFFE0}" type="presOf" srcId="{79D779C3-311C-4BD7-89D5-8A227BB2D9A1}" destId="{0FB8A36A-B28A-4DD1-B753-1C594F120BC3}" srcOrd="0" destOrd="0" presId="urn:microsoft.com/office/officeart/2018/2/layout/IconVerticalSolidList"/>
    <dgm:cxn modelId="{5E5101E6-D677-4E00-A2C0-E8D4E25AAEB2}" type="presOf" srcId="{110F81EA-5DD7-4569-B560-B4A5730EB9F1}" destId="{18CF6404-8335-4C7D-A279-960A2D7CA8A6}" srcOrd="0" destOrd="0" presId="urn:microsoft.com/office/officeart/2018/2/layout/IconVerticalSolidList"/>
    <dgm:cxn modelId="{D145A074-2184-46F0-AED8-607B372AF7EC}" type="presParOf" srcId="{A995FE92-9799-440D-BFE2-8862205554BA}" destId="{91D31166-FD16-4A4A-B007-B0CAAEB10132}" srcOrd="0" destOrd="0" presId="urn:microsoft.com/office/officeart/2018/2/layout/IconVerticalSolidList"/>
    <dgm:cxn modelId="{57710B0C-3211-44D9-BDF6-EF9F3C4C8D04}" type="presParOf" srcId="{91D31166-FD16-4A4A-B007-B0CAAEB10132}" destId="{D2A3E3FA-61B9-4BB4-AC54-524B85CA9C5E}" srcOrd="0" destOrd="0" presId="urn:microsoft.com/office/officeart/2018/2/layout/IconVerticalSolidList"/>
    <dgm:cxn modelId="{6AF9964D-2BCA-4192-8EE7-D346D8EF07D6}" type="presParOf" srcId="{91D31166-FD16-4A4A-B007-B0CAAEB10132}" destId="{E2B1D26F-59A4-4E4A-BA99-99AEE85A75AB}" srcOrd="1" destOrd="0" presId="urn:microsoft.com/office/officeart/2018/2/layout/IconVerticalSolidList"/>
    <dgm:cxn modelId="{0751E166-4FED-4E50-B881-4DD9A2565C47}" type="presParOf" srcId="{91D31166-FD16-4A4A-B007-B0CAAEB10132}" destId="{03D11B71-2348-4800-AB44-0F4145D9A6BD}" srcOrd="2" destOrd="0" presId="urn:microsoft.com/office/officeart/2018/2/layout/IconVerticalSolidList"/>
    <dgm:cxn modelId="{CE45D2E5-48D2-45BC-AD31-F7874A939052}" type="presParOf" srcId="{91D31166-FD16-4A4A-B007-B0CAAEB10132}" destId="{0FB8A36A-B28A-4DD1-B753-1C594F120BC3}" srcOrd="3" destOrd="0" presId="urn:microsoft.com/office/officeart/2018/2/layout/IconVerticalSolidList"/>
    <dgm:cxn modelId="{90675EBB-9418-4EB8-A989-2CC5DE9C7C5C}" type="presParOf" srcId="{A995FE92-9799-440D-BFE2-8862205554BA}" destId="{3278A3B2-BE88-49B4-822C-24D973E03590}" srcOrd="1" destOrd="0" presId="urn:microsoft.com/office/officeart/2018/2/layout/IconVerticalSolidList"/>
    <dgm:cxn modelId="{9422937A-1E63-453A-818D-64618BC7CE32}" type="presParOf" srcId="{A995FE92-9799-440D-BFE2-8862205554BA}" destId="{B2D97847-EB70-458D-83CA-FDE1A7465DC5}" srcOrd="2" destOrd="0" presId="urn:microsoft.com/office/officeart/2018/2/layout/IconVerticalSolidList"/>
    <dgm:cxn modelId="{41F2E1F1-38AD-4865-B961-AA8B8EABD6EA}" type="presParOf" srcId="{B2D97847-EB70-458D-83CA-FDE1A7465DC5}" destId="{DC8C3026-C145-47B7-9135-3BDF24887542}" srcOrd="0" destOrd="0" presId="urn:microsoft.com/office/officeart/2018/2/layout/IconVerticalSolidList"/>
    <dgm:cxn modelId="{E93AD408-AA4C-400A-BC2F-0A7752A709FB}" type="presParOf" srcId="{B2D97847-EB70-458D-83CA-FDE1A7465DC5}" destId="{8415D7CE-9B5D-4D0F-8492-49AF93543CE1}" srcOrd="1" destOrd="0" presId="urn:microsoft.com/office/officeart/2018/2/layout/IconVerticalSolidList"/>
    <dgm:cxn modelId="{71908A4F-16E1-4D35-81E6-7AFC1B860467}" type="presParOf" srcId="{B2D97847-EB70-458D-83CA-FDE1A7465DC5}" destId="{C6FC4FC7-9EBA-46D5-BC04-8C50DFE7F49D}" srcOrd="2" destOrd="0" presId="urn:microsoft.com/office/officeart/2018/2/layout/IconVerticalSolidList"/>
    <dgm:cxn modelId="{A18D8F89-698F-47E8-87F1-0146D57A2B5E}" type="presParOf" srcId="{B2D97847-EB70-458D-83CA-FDE1A7465DC5}" destId="{84095430-EBFF-4B65-A59B-B127A5F81119}" srcOrd="3" destOrd="0" presId="urn:microsoft.com/office/officeart/2018/2/layout/IconVerticalSolidList"/>
    <dgm:cxn modelId="{2CCA6497-CBEA-43D9-BACC-076B80C8787F}" type="presParOf" srcId="{A995FE92-9799-440D-BFE2-8862205554BA}" destId="{9B500D99-2C78-42E3-B9A7-281344622143}" srcOrd="3" destOrd="0" presId="urn:microsoft.com/office/officeart/2018/2/layout/IconVerticalSolidList"/>
    <dgm:cxn modelId="{06B1FD3F-03D8-4EF3-B879-11D2EC73FC4B}" type="presParOf" srcId="{A995FE92-9799-440D-BFE2-8862205554BA}" destId="{2FB373EF-7F92-417F-85CB-3013DD0BD81C}" srcOrd="4" destOrd="0" presId="urn:microsoft.com/office/officeart/2018/2/layout/IconVerticalSolidList"/>
    <dgm:cxn modelId="{E4756BC1-D788-4A7D-AE4F-1325161CA73A}" type="presParOf" srcId="{2FB373EF-7F92-417F-85CB-3013DD0BD81C}" destId="{57ED901A-D43D-4EF4-826B-65ABBF7B050D}" srcOrd="0" destOrd="0" presId="urn:microsoft.com/office/officeart/2018/2/layout/IconVerticalSolidList"/>
    <dgm:cxn modelId="{C87AD9F7-0415-40BE-B909-83619592CC53}" type="presParOf" srcId="{2FB373EF-7F92-417F-85CB-3013DD0BD81C}" destId="{97B76FA1-6AA2-4F97-9956-6240CD46F3B1}" srcOrd="1" destOrd="0" presId="urn:microsoft.com/office/officeart/2018/2/layout/IconVerticalSolidList"/>
    <dgm:cxn modelId="{0FB36030-7B76-4B95-8477-C613D388473D}" type="presParOf" srcId="{2FB373EF-7F92-417F-85CB-3013DD0BD81C}" destId="{F6441EC7-E442-4786-A0DF-2EBEB30D8F31}" srcOrd="2" destOrd="0" presId="urn:microsoft.com/office/officeart/2018/2/layout/IconVerticalSolidList"/>
    <dgm:cxn modelId="{7EC916F9-60D7-4F83-AC43-50D5EFEB597D}" type="presParOf" srcId="{2FB373EF-7F92-417F-85CB-3013DD0BD81C}" destId="{18CF6404-8335-4C7D-A279-960A2D7CA8A6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C39303-8E52-4EF5-8C65-D3E9DBC9BE2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D779C3-311C-4BD7-89D5-8A227BB2D9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There are very few outliers for the Tenure months and the Total charges features.</a:t>
          </a:r>
        </a:p>
      </dgm:t>
    </dgm:pt>
    <dgm:pt modelId="{EDB1F63A-ADA7-4DC3-A34A-4B35E799B67F}" type="parTrans" cxnId="{9D533039-0CF1-4C22-ADC4-9D90FB328A55}">
      <dgm:prSet/>
      <dgm:spPr/>
      <dgm:t>
        <a:bodyPr/>
        <a:lstStyle/>
        <a:p>
          <a:pPr algn="l"/>
          <a:endParaRPr lang="en-US"/>
        </a:p>
      </dgm:t>
    </dgm:pt>
    <dgm:pt modelId="{09F290D6-6E2F-4E3F-AD40-BBB3539BBA95}" type="sibTrans" cxnId="{9D533039-0CF1-4C22-ADC4-9D90FB328A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259DC2F5-058F-4FE3-8BFF-8DAFD889E9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We will keep these data points to utilize the information for customer behavior from these data points.</a:t>
          </a:r>
        </a:p>
      </dgm:t>
    </dgm:pt>
    <dgm:pt modelId="{69AB5F81-061B-4D98-9E4B-91C7D6C9A93E}" type="parTrans" cxnId="{7D4EF371-19B5-49CF-9747-3A8F2E511B96}">
      <dgm:prSet/>
      <dgm:spPr/>
      <dgm:t>
        <a:bodyPr/>
        <a:lstStyle/>
        <a:p>
          <a:pPr algn="l"/>
          <a:endParaRPr lang="en-US"/>
        </a:p>
      </dgm:t>
    </dgm:pt>
    <dgm:pt modelId="{EEEA85FB-D30C-410C-BBED-D0C438E07AF4}" type="sibTrans" cxnId="{7D4EF371-19B5-49CF-9747-3A8F2E511B96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A995FE92-9799-440D-BFE2-8862205554BA}" type="pres">
      <dgm:prSet presAssocID="{69C39303-8E52-4EF5-8C65-D3E9DBC9BE2D}" presName="root" presStyleCnt="0">
        <dgm:presLayoutVars>
          <dgm:dir/>
          <dgm:resizeHandles val="exact"/>
        </dgm:presLayoutVars>
      </dgm:prSet>
      <dgm:spPr/>
    </dgm:pt>
    <dgm:pt modelId="{91D31166-FD16-4A4A-B007-B0CAAEB10132}" type="pres">
      <dgm:prSet presAssocID="{79D779C3-311C-4BD7-89D5-8A227BB2D9A1}" presName="compNode" presStyleCnt="0"/>
      <dgm:spPr/>
    </dgm:pt>
    <dgm:pt modelId="{D2A3E3FA-61B9-4BB4-AC54-524B85CA9C5E}" type="pres">
      <dgm:prSet presAssocID="{79D779C3-311C-4BD7-89D5-8A227BB2D9A1}" presName="bgRect" presStyleLbl="bgShp" presStyleIdx="0" presStyleCnt="2"/>
      <dgm:spPr>
        <a:solidFill>
          <a:schemeClr val="bg1"/>
        </a:solidFill>
      </dgm:spPr>
    </dgm:pt>
    <dgm:pt modelId="{E2B1D26F-59A4-4E4A-BA99-99AEE85A75AB}" type="pres">
      <dgm:prSet presAssocID="{79D779C3-311C-4BD7-89D5-8A227BB2D9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03D11B71-2348-4800-AB44-0F4145D9A6BD}" type="pres">
      <dgm:prSet presAssocID="{79D779C3-311C-4BD7-89D5-8A227BB2D9A1}" presName="spaceRect" presStyleCnt="0"/>
      <dgm:spPr/>
    </dgm:pt>
    <dgm:pt modelId="{0FB8A36A-B28A-4DD1-B753-1C594F120BC3}" type="pres">
      <dgm:prSet presAssocID="{79D779C3-311C-4BD7-89D5-8A227BB2D9A1}" presName="parTx" presStyleLbl="revTx" presStyleIdx="0" presStyleCnt="2">
        <dgm:presLayoutVars>
          <dgm:chMax val="0"/>
          <dgm:chPref val="0"/>
        </dgm:presLayoutVars>
      </dgm:prSet>
      <dgm:spPr/>
    </dgm:pt>
    <dgm:pt modelId="{3278A3B2-BE88-49B4-822C-24D973E03590}" type="pres">
      <dgm:prSet presAssocID="{09F290D6-6E2F-4E3F-AD40-BBB3539BBA95}" presName="sibTrans" presStyleCnt="0"/>
      <dgm:spPr/>
    </dgm:pt>
    <dgm:pt modelId="{B2D97847-EB70-458D-83CA-FDE1A7465DC5}" type="pres">
      <dgm:prSet presAssocID="{259DC2F5-058F-4FE3-8BFF-8DAFD889E9F2}" presName="compNode" presStyleCnt="0"/>
      <dgm:spPr/>
    </dgm:pt>
    <dgm:pt modelId="{DC8C3026-C145-47B7-9135-3BDF24887542}" type="pres">
      <dgm:prSet presAssocID="{259DC2F5-058F-4FE3-8BFF-8DAFD889E9F2}" presName="bgRect" presStyleLbl="bgShp" presStyleIdx="1" presStyleCnt="2"/>
      <dgm:spPr>
        <a:noFill/>
        <a:ln>
          <a:noFill/>
        </a:ln>
      </dgm:spPr>
    </dgm:pt>
    <dgm:pt modelId="{8415D7CE-9B5D-4D0F-8492-49AF93543CE1}" type="pres">
      <dgm:prSet presAssocID="{259DC2F5-058F-4FE3-8BFF-8DAFD889E9F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C6FC4FC7-9EBA-46D5-BC04-8C50DFE7F49D}" type="pres">
      <dgm:prSet presAssocID="{259DC2F5-058F-4FE3-8BFF-8DAFD889E9F2}" presName="spaceRect" presStyleCnt="0"/>
      <dgm:spPr/>
    </dgm:pt>
    <dgm:pt modelId="{84095430-EBFF-4B65-A59B-B127A5F81119}" type="pres">
      <dgm:prSet presAssocID="{259DC2F5-058F-4FE3-8BFF-8DAFD889E9F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D533039-0CF1-4C22-ADC4-9D90FB328A55}" srcId="{69C39303-8E52-4EF5-8C65-D3E9DBC9BE2D}" destId="{79D779C3-311C-4BD7-89D5-8A227BB2D9A1}" srcOrd="0" destOrd="0" parTransId="{EDB1F63A-ADA7-4DC3-A34A-4B35E799B67F}" sibTransId="{09F290D6-6E2F-4E3F-AD40-BBB3539BBA95}"/>
    <dgm:cxn modelId="{7D4EF371-19B5-49CF-9747-3A8F2E511B96}" srcId="{69C39303-8E52-4EF5-8C65-D3E9DBC9BE2D}" destId="{259DC2F5-058F-4FE3-8BFF-8DAFD889E9F2}" srcOrd="1" destOrd="0" parTransId="{69AB5F81-061B-4D98-9E4B-91C7D6C9A93E}" sibTransId="{EEEA85FB-D30C-410C-BBED-D0C438E07AF4}"/>
    <dgm:cxn modelId="{1C8AFB88-5DAB-4664-9F7A-EF6FF26B8908}" type="presOf" srcId="{69C39303-8E52-4EF5-8C65-D3E9DBC9BE2D}" destId="{A995FE92-9799-440D-BFE2-8862205554BA}" srcOrd="0" destOrd="0" presId="urn:microsoft.com/office/officeart/2018/2/layout/IconVerticalSolidList"/>
    <dgm:cxn modelId="{BEEB0690-4362-4FA8-8AB1-B234205BCF49}" type="presOf" srcId="{259DC2F5-058F-4FE3-8BFF-8DAFD889E9F2}" destId="{84095430-EBFF-4B65-A59B-B127A5F81119}" srcOrd="0" destOrd="0" presId="urn:microsoft.com/office/officeart/2018/2/layout/IconVerticalSolidList"/>
    <dgm:cxn modelId="{22E294C0-F149-4059-ACEE-1975CF2CFFE0}" type="presOf" srcId="{79D779C3-311C-4BD7-89D5-8A227BB2D9A1}" destId="{0FB8A36A-B28A-4DD1-B753-1C594F120BC3}" srcOrd="0" destOrd="0" presId="urn:microsoft.com/office/officeart/2018/2/layout/IconVerticalSolidList"/>
    <dgm:cxn modelId="{D145A074-2184-46F0-AED8-607B372AF7EC}" type="presParOf" srcId="{A995FE92-9799-440D-BFE2-8862205554BA}" destId="{91D31166-FD16-4A4A-B007-B0CAAEB10132}" srcOrd="0" destOrd="0" presId="urn:microsoft.com/office/officeart/2018/2/layout/IconVerticalSolidList"/>
    <dgm:cxn modelId="{57710B0C-3211-44D9-BDF6-EF9F3C4C8D04}" type="presParOf" srcId="{91D31166-FD16-4A4A-B007-B0CAAEB10132}" destId="{D2A3E3FA-61B9-4BB4-AC54-524B85CA9C5E}" srcOrd="0" destOrd="0" presId="urn:microsoft.com/office/officeart/2018/2/layout/IconVerticalSolidList"/>
    <dgm:cxn modelId="{6AF9964D-2BCA-4192-8EE7-D346D8EF07D6}" type="presParOf" srcId="{91D31166-FD16-4A4A-B007-B0CAAEB10132}" destId="{E2B1D26F-59A4-4E4A-BA99-99AEE85A75AB}" srcOrd="1" destOrd="0" presId="urn:microsoft.com/office/officeart/2018/2/layout/IconVerticalSolidList"/>
    <dgm:cxn modelId="{0751E166-4FED-4E50-B881-4DD9A2565C47}" type="presParOf" srcId="{91D31166-FD16-4A4A-B007-B0CAAEB10132}" destId="{03D11B71-2348-4800-AB44-0F4145D9A6BD}" srcOrd="2" destOrd="0" presId="urn:microsoft.com/office/officeart/2018/2/layout/IconVerticalSolidList"/>
    <dgm:cxn modelId="{CE45D2E5-48D2-45BC-AD31-F7874A939052}" type="presParOf" srcId="{91D31166-FD16-4A4A-B007-B0CAAEB10132}" destId="{0FB8A36A-B28A-4DD1-B753-1C594F120BC3}" srcOrd="3" destOrd="0" presId="urn:microsoft.com/office/officeart/2018/2/layout/IconVerticalSolidList"/>
    <dgm:cxn modelId="{90675EBB-9418-4EB8-A989-2CC5DE9C7C5C}" type="presParOf" srcId="{A995FE92-9799-440D-BFE2-8862205554BA}" destId="{3278A3B2-BE88-49B4-822C-24D973E03590}" srcOrd="1" destOrd="0" presId="urn:microsoft.com/office/officeart/2018/2/layout/IconVerticalSolidList"/>
    <dgm:cxn modelId="{9422937A-1E63-453A-818D-64618BC7CE32}" type="presParOf" srcId="{A995FE92-9799-440D-BFE2-8862205554BA}" destId="{B2D97847-EB70-458D-83CA-FDE1A7465DC5}" srcOrd="2" destOrd="0" presId="urn:microsoft.com/office/officeart/2018/2/layout/IconVerticalSolidList"/>
    <dgm:cxn modelId="{41F2E1F1-38AD-4865-B961-AA8B8EABD6EA}" type="presParOf" srcId="{B2D97847-EB70-458D-83CA-FDE1A7465DC5}" destId="{DC8C3026-C145-47B7-9135-3BDF24887542}" srcOrd="0" destOrd="0" presId="urn:microsoft.com/office/officeart/2018/2/layout/IconVerticalSolidList"/>
    <dgm:cxn modelId="{E93AD408-AA4C-400A-BC2F-0A7752A709FB}" type="presParOf" srcId="{B2D97847-EB70-458D-83CA-FDE1A7465DC5}" destId="{8415D7CE-9B5D-4D0F-8492-49AF93543CE1}" srcOrd="1" destOrd="0" presId="urn:microsoft.com/office/officeart/2018/2/layout/IconVerticalSolidList"/>
    <dgm:cxn modelId="{71908A4F-16E1-4D35-81E6-7AFC1B860467}" type="presParOf" srcId="{B2D97847-EB70-458D-83CA-FDE1A7465DC5}" destId="{C6FC4FC7-9EBA-46D5-BC04-8C50DFE7F49D}" srcOrd="2" destOrd="0" presId="urn:microsoft.com/office/officeart/2018/2/layout/IconVerticalSolidList"/>
    <dgm:cxn modelId="{A18D8F89-698F-47E8-87F1-0146D57A2B5E}" type="presParOf" srcId="{B2D97847-EB70-458D-83CA-FDE1A7465DC5}" destId="{84095430-EBFF-4B65-A59B-B127A5F81119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DF2C6E-DE4D-4CAB-9AED-879C4B074FA2}" type="doc">
      <dgm:prSet loTypeId="urn:microsoft.com/office/officeart/2005/8/layout/list1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4D5C59-1DC0-4EDD-B5D0-86F6FB1E7713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848D9FC-0020-4DFA-B153-F3EFFAF7244D}" type="parTrans" cxnId="{7FFACF92-525D-4BB0-8388-001DABEEB98B}">
      <dgm:prSet/>
      <dgm:spPr/>
      <dgm:t>
        <a:bodyPr/>
        <a:lstStyle/>
        <a:p>
          <a:endParaRPr lang="en-US"/>
        </a:p>
      </dgm:t>
    </dgm:pt>
    <dgm:pt modelId="{EBCE7181-16CE-440D-93B2-03F51E6047AB}" type="sibTrans" cxnId="{7FFACF92-525D-4BB0-8388-001DABEEB98B}">
      <dgm:prSet/>
      <dgm:spPr/>
      <dgm:t>
        <a:bodyPr/>
        <a:lstStyle/>
        <a:p>
          <a:endParaRPr lang="en-US"/>
        </a:p>
      </dgm:t>
    </dgm:pt>
    <dgm:pt modelId="{EEF306C5-2857-4685-BCAD-78BA3C43FC6A}">
      <dgm:prSet phldrT="[Text]"/>
      <dgm:spPr/>
      <dgm:t>
        <a:bodyPr/>
        <a:lstStyle/>
        <a:p>
          <a:r>
            <a:rPr lang="en-US" dirty="0"/>
            <a:t>XG Boost</a:t>
          </a:r>
        </a:p>
      </dgm:t>
    </dgm:pt>
    <dgm:pt modelId="{FC85950D-7F36-4FBC-80C9-16AFE845B46C}" type="parTrans" cxnId="{3E2A403F-82AB-4601-AB98-9459028E2C5F}">
      <dgm:prSet/>
      <dgm:spPr/>
      <dgm:t>
        <a:bodyPr/>
        <a:lstStyle/>
        <a:p>
          <a:endParaRPr lang="en-US"/>
        </a:p>
      </dgm:t>
    </dgm:pt>
    <dgm:pt modelId="{36867839-88CF-4822-88C9-0ECEB3FF8751}" type="sibTrans" cxnId="{3E2A403F-82AB-4601-AB98-9459028E2C5F}">
      <dgm:prSet/>
      <dgm:spPr/>
      <dgm:t>
        <a:bodyPr/>
        <a:lstStyle/>
        <a:p>
          <a:endParaRPr lang="en-US"/>
        </a:p>
      </dgm:t>
    </dgm:pt>
    <dgm:pt modelId="{E14FDCFE-C1C6-494A-ACFE-EEC190746E11}">
      <dgm:prSet phldrT="[Text]"/>
      <dgm:spPr/>
      <dgm:t>
        <a:bodyPr/>
        <a:lstStyle/>
        <a:p>
          <a:r>
            <a:rPr lang="en-US" dirty="0"/>
            <a:t>Decision Trees </a:t>
          </a:r>
        </a:p>
      </dgm:t>
    </dgm:pt>
    <dgm:pt modelId="{348BD41A-7B18-4839-9EB1-2427520AE015}" type="parTrans" cxnId="{A636E1EA-D8B8-4E4E-A9FA-968BF55C6292}">
      <dgm:prSet/>
      <dgm:spPr/>
      <dgm:t>
        <a:bodyPr/>
        <a:lstStyle/>
        <a:p>
          <a:endParaRPr lang="en-US"/>
        </a:p>
      </dgm:t>
    </dgm:pt>
    <dgm:pt modelId="{4979E278-A46B-4A7D-8F98-A30087095FB9}" type="sibTrans" cxnId="{A636E1EA-D8B8-4E4E-A9FA-968BF55C6292}">
      <dgm:prSet/>
      <dgm:spPr/>
      <dgm:t>
        <a:bodyPr/>
        <a:lstStyle/>
        <a:p>
          <a:endParaRPr lang="en-US"/>
        </a:p>
      </dgm:t>
    </dgm:pt>
    <dgm:pt modelId="{AAA73B66-D6A3-4E6A-8DD2-79825A157426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4F2AE688-53EC-4AF9-B917-86431129AD86}" type="parTrans" cxnId="{C7A868BA-079E-4B7F-9F8F-4C563304087F}">
      <dgm:prSet/>
      <dgm:spPr/>
      <dgm:t>
        <a:bodyPr/>
        <a:lstStyle/>
        <a:p>
          <a:endParaRPr lang="en-US"/>
        </a:p>
      </dgm:t>
    </dgm:pt>
    <dgm:pt modelId="{28A09935-37A4-4D75-8B11-D67A122EFA9A}" type="sibTrans" cxnId="{C7A868BA-079E-4B7F-9F8F-4C563304087F}">
      <dgm:prSet/>
      <dgm:spPr/>
      <dgm:t>
        <a:bodyPr/>
        <a:lstStyle/>
        <a:p>
          <a:endParaRPr lang="en-US"/>
        </a:p>
      </dgm:t>
    </dgm:pt>
    <dgm:pt modelId="{59978801-3247-443A-BCFA-624BB402E35E}">
      <dgm:prSet phldrT="[Text]"/>
      <dgm:spPr/>
      <dgm:t>
        <a:bodyPr/>
        <a:lstStyle/>
        <a:p>
          <a:r>
            <a:rPr lang="en-US" dirty="0"/>
            <a:t>KNN</a:t>
          </a:r>
        </a:p>
      </dgm:t>
    </dgm:pt>
    <dgm:pt modelId="{7905A832-A229-428F-BC82-F078E4200F6D}" type="parTrans" cxnId="{248D5A97-6677-45A1-A7B4-616E8DDE0F60}">
      <dgm:prSet/>
      <dgm:spPr/>
      <dgm:t>
        <a:bodyPr/>
        <a:lstStyle/>
        <a:p>
          <a:endParaRPr lang="en-US"/>
        </a:p>
      </dgm:t>
    </dgm:pt>
    <dgm:pt modelId="{5D232F0D-6804-40E0-90DF-C437B5506130}" type="sibTrans" cxnId="{248D5A97-6677-45A1-A7B4-616E8DDE0F60}">
      <dgm:prSet/>
      <dgm:spPr/>
      <dgm:t>
        <a:bodyPr/>
        <a:lstStyle/>
        <a:p>
          <a:endParaRPr lang="en-US"/>
        </a:p>
      </dgm:t>
    </dgm:pt>
    <dgm:pt modelId="{F1D0A1F7-C765-49D2-8EF3-5A5AEAF724F0}">
      <dgm:prSet phldrT="[Text]"/>
      <dgm:spPr/>
      <dgm:t>
        <a:bodyPr/>
        <a:lstStyle/>
        <a:p>
          <a:r>
            <a:rPr lang="en-US" dirty="0"/>
            <a:t>ADA Boost</a:t>
          </a:r>
        </a:p>
      </dgm:t>
    </dgm:pt>
    <dgm:pt modelId="{7342E5A4-3BD4-442E-AF55-75C93BBF6755}" type="parTrans" cxnId="{7212D8EA-3D53-451C-87FB-E8EE41D96E64}">
      <dgm:prSet/>
      <dgm:spPr/>
      <dgm:t>
        <a:bodyPr/>
        <a:lstStyle/>
        <a:p>
          <a:endParaRPr lang="en-US"/>
        </a:p>
      </dgm:t>
    </dgm:pt>
    <dgm:pt modelId="{1BA585E0-9DAE-43C3-877C-DA03E1CA14B9}" type="sibTrans" cxnId="{7212D8EA-3D53-451C-87FB-E8EE41D96E64}">
      <dgm:prSet/>
      <dgm:spPr/>
      <dgm:t>
        <a:bodyPr/>
        <a:lstStyle/>
        <a:p>
          <a:endParaRPr lang="en-US"/>
        </a:p>
      </dgm:t>
    </dgm:pt>
    <dgm:pt modelId="{68C1765F-43C1-4148-B801-4C3A75686916}">
      <dgm:prSet phldrT="[Text]"/>
      <dgm:spPr/>
      <dgm:t>
        <a:bodyPr/>
        <a:lstStyle/>
        <a:p>
          <a:r>
            <a:rPr lang="en-US" dirty="0"/>
            <a:t>CAT Boost</a:t>
          </a:r>
        </a:p>
      </dgm:t>
    </dgm:pt>
    <dgm:pt modelId="{413E7837-43B1-439B-80E5-76BE8EBEC740}" type="parTrans" cxnId="{55331056-332C-470D-8EC1-06C7B251ABEE}">
      <dgm:prSet/>
      <dgm:spPr/>
      <dgm:t>
        <a:bodyPr/>
        <a:lstStyle/>
        <a:p>
          <a:endParaRPr lang="en-US"/>
        </a:p>
      </dgm:t>
    </dgm:pt>
    <dgm:pt modelId="{25D618D8-04FD-4A18-853C-6B3742C4617A}" type="sibTrans" cxnId="{55331056-332C-470D-8EC1-06C7B251ABEE}">
      <dgm:prSet/>
      <dgm:spPr/>
      <dgm:t>
        <a:bodyPr/>
        <a:lstStyle/>
        <a:p>
          <a:endParaRPr lang="en-US"/>
        </a:p>
      </dgm:t>
    </dgm:pt>
    <dgm:pt modelId="{C3684684-3125-4BA0-BFC0-DAD857279D74}" type="pres">
      <dgm:prSet presAssocID="{77DF2C6E-DE4D-4CAB-9AED-879C4B074FA2}" presName="linear" presStyleCnt="0">
        <dgm:presLayoutVars>
          <dgm:dir/>
          <dgm:animLvl val="lvl"/>
          <dgm:resizeHandles val="exact"/>
        </dgm:presLayoutVars>
      </dgm:prSet>
      <dgm:spPr/>
    </dgm:pt>
    <dgm:pt modelId="{9FC90C8E-6E7E-4C6D-8FAF-5F48D73D1EC7}" type="pres">
      <dgm:prSet presAssocID="{5E4D5C59-1DC0-4EDD-B5D0-86F6FB1E7713}" presName="parentLin" presStyleCnt="0"/>
      <dgm:spPr/>
    </dgm:pt>
    <dgm:pt modelId="{4CA779E0-7BD6-4769-83B5-2123F1F85DDE}" type="pres">
      <dgm:prSet presAssocID="{5E4D5C59-1DC0-4EDD-B5D0-86F6FB1E7713}" presName="parentLeftMargin" presStyleLbl="node1" presStyleIdx="0" presStyleCnt="7"/>
      <dgm:spPr/>
    </dgm:pt>
    <dgm:pt modelId="{5A70574B-E529-44F1-87D2-B689507F1B61}" type="pres">
      <dgm:prSet presAssocID="{5E4D5C59-1DC0-4EDD-B5D0-86F6FB1E771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67F2743-3B5E-4548-89C2-C7579A831987}" type="pres">
      <dgm:prSet presAssocID="{5E4D5C59-1DC0-4EDD-B5D0-86F6FB1E7713}" presName="negativeSpace" presStyleCnt="0"/>
      <dgm:spPr/>
    </dgm:pt>
    <dgm:pt modelId="{ACF8A7AF-E5A6-4024-84A6-CD4900347C26}" type="pres">
      <dgm:prSet presAssocID="{5E4D5C59-1DC0-4EDD-B5D0-86F6FB1E7713}" presName="childText" presStyleLbl="conFgAcc1" presStyleIdx="0" presStyleCnt="7">
        <dgm:presLayoutVars>
          <dgm:bulletEnabled val="1"/>
        </dgm:presLayoutVars>
      </dgm:prSet>
      <dgm:spPr/>
    </dgm:pt>
    <dgm:pt modelId="{724CACF3-3124-46DA-8998-45C18D292D20}" type="pres">
      <dgm:prSet presAssocID="{EBCE7181-16CE-440D-93B2-03F51E6047AB}" presName="spaceBetweenRectangles" presStyleCnt="0"/>
      <dgm:spPr/>
    </dgm:pt>
    <dgm:pt modelId="{292EC411-9261-40ED-8D00-D88C1C16CAE5}" type="pres">
      <dgm:prSet presAssocID="{E14FDCFE-C1C6-494A-ACFE-EEC190746E11}" presName="parentLin" presStyleCnt="0"/>
      <dgm:spPr/>
    </dgm:pt>
    <dgm:pt modelId="{EAC5B3F7-3AD1-482E-A858-DB14C85B9651}" type="pres">
      <dgm:prSet presAssocID="{E14FDCFE-C1C6-494A-ACFE-EEC190746E11}" presName="parentLeftMargin" presStyleLbl="node1" presStyleIdx="0" presStyleCnt="7"/>
      <dgm:spPr/>
    </dgm:pt>
    <dgm:pt modelId="{60CCAAE9-F63A-43B7-98C4-719E933D5B3F}" type="pres">
      <dgm:prSet presAssocID="{E14FDCFE-C1C6-494A-ACFE-EEC190746E1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2FDCBBC-AC4F-4609-A25F-6BB77382ADE8}" type="pres">
      <dgm:prSet presAssocID="{E14FDCFE-C1C6-494A-ACFE-EEC190746E11}" presName="negativeSpace" presStyleCnt="0"/>
      <dgm:spPr/>
    </dgm:pt>
    <dgm:pt modelId="{10280DA7-F9E8-406B-95A2-6E61C0FEACC8}" type="pres">
      <dgm:prSet presAssocID="{E14FDCFE-C1C6-494A-ACFE-EEC190746E11}" presName="childText" presStyleLbl="conFgAcc1" presStyleIdx="1" presStyleCnt="7">
        <dgm:presLayoutVars>
          <dgm:bulletEnabled val="1"/>
        </dgm:presLayoutVars>
      </dgm:prSet>
      <dgm:spPr/>
    </dgm:pt>
    <dgm:pt modelId="{A2626DDA-2A22-4430-A098-AE279C2F1F6D}" type="pres">
      <dgm:prSet presAssocID="{4979E278-A46B-4A7D-8F98-A30087095FB9}" presName="spaceBetweenRectangles" presStyleCnt="0"/>
      <dgm:spPr/>
    </dgm:pt>
    <dgm:pt modelId="{C81AE720-4D3D-402D-9A3F-F2DD7F981F45}" type="pres">
      <dgm:prSet presAssocID="{AAA73B66-D6A3-4E6A-8DD2-79825A157426}" presName="parentLin" presStyleCnt="0"/>
      <dgm:spPr/>
    </dgm:pt>
    <dgm:pt modelId="{EAEDEAF0-3E70-4D93-A142-B0A8FC771C69}" type="pres">
      <dgm:prSet presAssocID="{AAA73B66-D6A3-4E6A-8DD2-79825A157426}" presName="parentLeftMargin" presStyleLbl="node1" presStyleIdx="1" presStyleCnt="7"/>
      <dgm:spPr/>
    </dgm:pt>
    <dgm:pt modelId="{C065E068-C2F6-47E3-8962-4944ABCBA3CD}" type="pres">
      <dgm:prSet presAssocID="{AAA73B66-D6A3-4E6A-8DD2-79825A15742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4CF81C1-6C4A-4151-9181-2C2AC4203715}" type="pres">
      <dgm:prSet presAssocID="{AAA73B66-D6A3-4E6A-8DD2-79825A157426}" presName="negativeSpace" presStyleCnt="0"/>
      <dgm:spPr/>
    </dgm:pt>
    <dgm:pt modelId="{88C0EBBD-8063-466F-BD16-A0C97CBC5EE7}" type="pres">
      <dgm:prSet presAssocID="{AAA73B66-D6A3-4E6A-8DD2-79825A157426}" presName="childText" presStyleLbl="conFgAcc1" presStyleIdx="2" presStyleCnt="7">
        <dgm:presLayoutVars>
          <dgm:bulletEnabled val="1"/>
        </dgm:presLayoutVars>
      </dgm:prSet>
      <dgm:spPr/>
    </dgm:pt>
    <dgm:pt modelId="{5D18986F-F55C-4598-9051-A211B43353B4}" type="pres">
      <dgm:prSet presAssocID="{28A09935-37A4-4D75-8B11-D67A122EFA9A}" presName="spaceBetweenRectangles" presStyleCnt="0"/>
      <dgm:spPr/>
    </dgm:pt>
    <dgm:pt modelId="{EF9152A1-1DC6-4FE0-8CA6-B712B6E6ACF4}" type="pres">
      <dgm:prSet presAssocID="{59978801-3247-443A-BCFA-624BB402E35E}" presName="parentLin" presStyleCnt="0"/>
      <dgm:spPr/>
    </dgm:pt>
    <dgm:pt modelId="{8B0490F3-5E30-4914-AD36-BA2FFE7F148D}" type="pres">
      <dgm:prSet presAssocID="{59978801-3247-443A-BCFA-624BB402E35E}" presName="parentLeftMargin" presStyleLbl="node1" presStyleIdx="2" presStyleCnt="7"/>
      <dgm:spPr/>
    </dgm:pt>
    <dgm:pt modelId="{A3A13E59-8DE9-4DAB-ADFB-2581259D39DB}" type="pres">
      <dgm:prSet presAssocID="{59978801-3247-443A-BCFA-624BB402E35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0AB5740-BF6D-4D75-94D6-6B31F289A533}" type="pres">
      <dgm:prSet presAssocID="{59978801-3247-443A-BCFA-624BB402E35E}" presName="negativeSpace" presStyleCnt="0"/>
      <dgm:spPr/>
    </dgm:pt>
    <dgm:pt modelId="{823C5FB1-9A70-4A70-A0F0-DB474432CE25}" type="pres">
      <dgm:prSet presAssocID="{59978801-3247-443A-BCFA-624BB402E35E}" presName="childText" presStyleLbl="conFgAcc1" presStyleIdx="3" presStyleCnt="7">
        <dgm:presLayoutVars>
          <dgm:bulletEnabled val="1"/>
        </dgm:presLayoutVars>
      </dgm:prSet>
      <dgm:spPr/>
    </dgm:pt>
    <dgm:pt modelId="{9F2F5977-6D99-49B2-8CEB-AD5C6F5358BB}" type="pres">
      <dgm:prSet presAssocID="{5D232F0D-6804-40E0-90DF-C437B5506130}" presName="spaceBetweenRectangles" presStyleCnt="0"/>
      <dgm:spPr/>
    </dgm:pt>
    <dgm:pt modelId="{EF14D89E-B53B-48CD-A861-945B7E16A44C}" type="pres">
      <dgm:prSet presAssocID="{EEF306C5-2857-4685-BCAD-78BA3C43FC6A}" presName="parentLin" presStyleCnt="0"/>
      <dgm:spPr/>
    </dgm:pt>
    <dgm:pt modelId="{0BF0AFFB-6CCA-4FD9-BA6C-B2E477184F11}" type="pres">
      <dgm:prSet presAssocID="{EEF306C5-2857-4685-BCAD-78BA3C43FC6A}" presName="parentLeftMargin" presStyleLbl="node1" presStyleIdx="3" presStyleCnt="7"/>
      <dgm:spPr/>
    </dgm:pt>
    <dgm:pt modelId="{8D0EA89E-643C-4432-A3EE-6B6402CDD248}" type="pres">
      <dgm:prSet presAssocID="{EEF306C5-2857-4685-BCAD-78BA3C43FC6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108E802-2FB6-48A9-B33B-7B5D15092775}" type="pres">
      <dgm:prSet presAssocID="{EEF306C5-2857-4685-BCAD-78BA3C43FC6A}" presName="negativeSpace" presStyleCnt="0"/>
      <dgm:spPr/>
    </dgm:pt>
    <dgm:pt modelId="{C1829676-F21C-41EC-9F17-0D26F996CB24}" type="pres">
      <dgm:prSet presAssocID="{EEF306C5-2857-4685-BCAD-78BA3C43FC6A}" presName="childText" presStyleLbl="conFgAcc1" presStyleIdx="4" presStyleCnt="7">
        <dgm:presLayoutVars>
          <dgm:bulletEnabled val="1"/>
        </dgm:presLayoutVars>
      </dgm:prSet>
      <dgm:spPr/>
    </dgm:pt>
    <dgm:pt modelId="{2FB77EFD-5D88-4F9F-9E72-DEBF865BDC9B}" type="pres">
      <dgm:prSet presAssocID="{36867839-88CF-4822-88C9-0ECEB3FF8751}" presName="spaceBetweenRectangles" presStyleCnt="0"/>
      <dgm:spPr/>
    </dgm:pt>
    <dgm:pt modelId="{64904FAD-36BD-4C1C-8603-DD50D618373C}" type="pres">
      <dgm:prSet presAssocID="{F1D0A1F7-C765-49D2-8EF3-5A5AEAF724F0}" presName="parentLin" presStyleCnt="0"/>
      <dgm:spPr/>
    </dgm:pt>
    <dgm:pt modelId="{31AA1282-6273-4F97-915F-47952D1BD30F}" type="pres">
      <dgm:prSet presAssocID="{F1D0A1F7-C765-49D2-8EF3-5A5AEAF724F0}" presName="parentLeftMargin" presStyleLbl="node1" presStyleIdx="4" presStyleCnt="7"/>
      <dgm:spPr/>
    </dgm:pt>
    <dgm:pt modelId="{991A866F-1AE6-4D9B-8D90-CDECCE757D6F}" type="pres">
      <dgm:prSet presAssocID="{F1D0A1F7-C765-49D2-8EF3-5A5AEAF724F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D09CBEF-95D3-44EC-B773-F060B896D3EE}" type="pres">
      <dgm:prSet presAssocID="{F1D0A1F7-C765-49D2-8EF3-5A5AEAF724F0}" presName="negativeSpace" presStyleCnt="0"/>
      <dgm:spPr/>
    </dgm:pt>
    <dgm:pt modelId="{D5696987-1955-4956-BA55-ABAE15674D78}" type="pres">
      <dgm:prSet presAssocID="{F1D0A1F7-C765-49D2-8EF3-5A5AEAF724F0}" presName="childText" presStyleLbl="conFgAcc1" presStyleIdx="5" presStyleCnt="7">
        <dgm:presLayoutVars>
          <dgm:bulletEnabled val="1"/>
        </dgm:presLayoutVars>
      </dgm:prSet>
      <dgm:spPr/>
    </dgm:pt>
    <dgm:pt modelId="{460991BB-0E46-48D7-B8F6-1DD376DEE381}" type="pres">
      <dgm:prSet presAssocID="{1BA585E0-9DAE-43C3-877C-DA03E1CA14B9}" presName="spaceBetweenRectangles" presStyleCnt="0"/>
      <dgm:spPr/>
    </dgm:pt>
    <dgm:pt modelId="{494E6E13-C9B1-4313-9843-2183BA857BBD}" type="pres">
      <dgm:prSet presAssocID="{68C1765F-43C1-4148-B801-4C3A75686916}" presName="parentLin" presStyleCnt="0"/>
      <dgm:spPr/>
    </dgm:pt>
    <dgm:pt modelId="{2D389B38-3217-4B2E-BEC0-38D1E046D1EF}" type="pres">
      <dgm:prSet presAssocID="{68C1765F-43C1-4148-B801-4C3A75686916}" presName="parentLeftMargin" presStyleLbl="node1" presStyleIdx="5" presStyleCnt="7"/>
      <dgm:spPr/>
    </dgm:pt>
    <dgm:pt modelId="{86BC6E8B-C50B-4F63-9CD5-8062FF056E06}" type="pres">
      <dgm:prSet presAssocID="{68C1765F-43C1-4148-B801-4C3A75686916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6451D5B7-1191-4A8C-9175-C88DCDA964D0}" type="pres">
      <dgm:prSet presAssocID="{68C1765F-43C1-4148-B801-4C3A75686916}" presName="negativeSpace" presStyleCnt="0"/>
      <dgm:spPr/>
    </dgm:pt>
    <dgm:pt modelId="{B1B825E1-B701-43E4-A6A5-104BADF91568}" type="pres">
      <dgm:prSet presAssocID="{68C1765F-43C1-4148-B801-4C3A75686916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0AC6E14-78D9-45D3-82C8-6BEC7F17F6B2}" type="presOf" srcId="{F1D0A1F7-C765-49D2-8EF3-5A5AEAF724F0}" destId="{31AA1282-6273-4F97-915F-47952D1BD30F}" srcOrd="0" destOrd="0" presId="urn:microsoft.com/office/officeart/2005/8/layout/list1"/>
    <dgm:cxn modelId="{3600C715-3D3A-4DFA-ADA1-475D77FF5649}" type="presOf" srcId="{68C1765F-43C1-4148-B801-4C3A75686916}" destId="{2D389B38-3217-4B2E-BEC0-38D1E046D1EF}" srcOrd="0" destOrd="0" presId="urn:microsoft.com/office/officeart/2005/8/layout/list1"/>
    <dgm:cxn modelId="{C19C1E1D-BA3F-4D5B-A4BD-AF5CAEFF9F10}" type="presOf" srcId="{AAA73B66-D6A3-4E6A-8DD2-79825A157426}" destId="{C065E068-C2F6-47E3-8962-4944ABCBA3CD}" srcOrd="1" destOrd="0" presId="urn:microsoft.com/office/officeart/2005/8/layout/list1"/>
    <dgm:cxn modelId="{3E2A403F-82AB-4601-AB98-9459028E2C5F}" srcId="{77DF2C6E-DE4D-4CAB-9AED-879C4B074FA2}" destId="{EEF306C5-2857-4685-BCAD-78BA3C43FC6A}" srcOrd="4" destOrd="0" parTransId="{FC85950D-7F36-4FBC-80C9-16AFE845B46C}" sibTransId="{36867839-88CF-4822-88C9-0ECEB3FF8751}"/>
    <dgm:cxn modelId="{68AE8E5E-CBB9-4C5F-9818-17CB50D09F0F}" type="presOf" srcId="{68C1765F-43C1-4148-B801-4C3A75686916}" destId="{86BC6E8B-C50B-4F63-9CD5-8062FF056E06}" srcOrd="1" destOrd="0" presId="urn:microsoft.com/office/officeart/2005/8/layout/list1"/>
    <dgm:cxn modelId="{8F242A63-3ED9-42CD-9E03-7E79510F8FB7}" type="presOf" srcId="{E14FDCFE-C1C6-494A-ACFE-EEC190746E11}" destId="{EAC5B3F7-3AD1-482E-A858-DB14C85B9651}" srcOrd="0" destOrd="0" presId="urn:microsoft.com/office/officeart/2005/8/layout/list1"/>
    <dgm:cxn modelId="{BA568F53-F09F-41BB-9E8E-769C513E0DB3}" type="presOf" srcId="{5E4D5C59-1DC0-4EDD-B5D0-86F6FB1E7713}" destId="{5A70574B-E529-44F1-87D2-B689507F1B61}" srcOrd="1" destOrd="0" presId="urn:microsoft.com/office/officeart/2005/8/layout/list1"/>
    <dgm:cxn modelId="{3EE79C53-D5E3-44B2-9B80-04A48632A5E0}" type="presOf" srcId="{77DF2C6E-DE4D-4CAB-9AED-879C4B074FA2}" destId="{C3684684-3125-4BA0-BFC0-DAD857279D74}" srcOrd="0" destOrd="0" presId="urn:microsoft.com/office/officeart/2005/8/layout/list1"/>
    <dgm:cxn modelId="{44AD8574-D779-4AB1-B357-481660BF82C5}" type="presOf" srcId="{F1D0A1F7-C765-49D2-8EF3-5A5AEAF724F0}" destId="{991A866F-1AE6-4D9B-8D90-CDECCE757D6F}" srcOrd="1" destOrd="0" presId="urn:microsoft.com/office/officeart/2005/8/layout/list1"/>
    <dgm:cxn modelId="{86D74375-3513-4543-A9A5-C22F28842572}" type="presOf" srcId="{EEF306C5-2857-4685-BCAD-78BA3C43FC6A}" destId="{0BF0AFFB-6CCA-4FD9-BA6C-B2E477184F11}" srcOrd="0" destOrd="0" presId="urn:microsoft.com/office/officeart/2005/8/layout/list1"/>
    <dgm:cxn modelId="{55331056-332C-470D-8EC1-06C7B251ABEE}" srcId="{77DF2C6E-DE4D-4CAB-9AED-879C4B074FA2}" destId="{68C1765F-43C1-4148-B801-4C3A75686916}" srcOrd="6" destOrd="0" parTransId="{413E7837-43B1-439B-80E5-76BE8EBEC740}" sibTransId="{25D618D8-04FD-4A18-853C-6B3742C4617A}"/>
    <dgm:cxn modelId="{3C57FA7E-6E5F-4C93-BC8D-6210F13F7189}" type="presOf" srcId="{59978801-3247-443A-BCFA-624BB402E35E}" destId="{A3A13E59-8DE9-4DAB-ADFB-2581259D39DB}" srcOrd="1" destOrd="0" presId="urn:microsoft.com/office/officeart/2005/8/layout/list1"/>
    <dgm:cxn modelId="{30B36689-FB69-4A0B-AA27-9D86505DA23A}" type="presOf" srcId="{E14FDCFE-C1C6-494A-ACFE-EEC190746E11}" destId="{60CCAAE9-F63A-43B7-98C4-719E933D5B3F}" srcOrd="1" destOrd="0" presId="urn:microsoft.com/office/officeart/2005/8/layout/list1"/>
    <dgm:cxn modelId="{7FFACF92-525D-4BB0-8388-001DABEEB98B}" srcId="{77DF2C6E-DE4D-4CAB-9AED-879C4B074FA2}" destId="{5E4D5C59-1DC0-4EDD-B5D0-86F6FB1E7713}" srcOrd="0" destOrd="0" parTransId="{D848D9FC-0020-4DFA-B153-F3EFFAF7244D}" sibTransId="{EBCE7181-16CE-440D-93B2-03F51E6047AB}"/>
    <dgm:cxn modelId="{C3082D97-6210-4E83-856A-FD1FB3DBF532}" type="presOf" srcId="{AAA73B66-D6A3-4E6A-8DD2-79825A157426}" destId="{EAEDEAF0-3E70-4D93-A142-B0A8FC771C69}" srcOrd="0" destOrd="0" presId="urn:microsoft.com/office/officeart/2005/8/layout/list1"/>
    <dgm:cxn modelId="{248D5A97-6677-45A1-A7B4-616E8DDE0F60}" srcId="{77DF2C6E-DE4D-4CAB-9AED-879C4B074FA2}" destId="{59978801-3247-443A-BCFA-624BB402E35E}" srcOrd="3" destOrd="0" parTransId="{7905A832-A229-428F-BC82-F078E4200F6D}" sibTransId="{5D232F0D-6804-40E0-90DF-C437B5506130}"/>
    <dgm:cxn modelId="{C7A868BA-079E-4B7F-9F8F-4C563304087F}" srcId="{77DF2C6E-DE4D-4CAB-9AED-879C4B074FA2}" destId="{AAA73B66-D6A3-4E6A-8DD2-79825A157426}" srcOrd="2" destOrd="0" parTransId="{4F2AE688-53EC-4AF9-B917-86431129AD86}" sibTransId="{28A09935-37A4-4D75-8B11-D67A122EFA9A}"/>
    <dgm:cxn modelId="{B9143AC4-22EA-442D-B1B9-1B9991AC61F5}" type="presOf" srcId="{5E4D5C59-1DC0-4EDD-B5D0-86F6FB1E7713}" destId="{4CA779E0-7BD6-4769-83B5-2123F1F85DDE}" srcOrd="0" destOrd="0" presId="urn:microsoft.com/office/officeart/2005/8/layout/list1"/>
    <dgm:cxn modelId="{3E5427DA-73E1-450E-A172-D1BE5B9ADBA0}" type="presOf" srcId="{59978801-3247-443A-BCFA-624BB402E35E}" destId="{8B0490F3-5E30-4914-AD36-BA2FFE7F148D}" srcOrd="0" destOrd="0" presId="urn:microsoft.com/office/officeart/2005/8/layout/list1"/>
    <dgm:cxn modelId="{E66AB7E2-4CD4-4494-AB12-B101B9E4B82E}" type="presOf" srcId="{EEF306C5-2857-4685-BCAD-78BA3C43FC6A}" destId="{8D0EA89E-643C-4432-A3EE-6B6402CDD248}" srcOrd="1" destOrd="0" presId="urn:microsoft.com/office/officeart/2005/8/layout/list1"/>
    <dgm:cxn modelId="{7212D8EA-3D53-451C-87FB-E8EE41D96E64}" srcId="{77DF2C6E-DE4D-4CAB-9AED-879C4B074FA2}" destId="{F1D0A1F7-C765-49D2-8EF3-5A5AEAF724F0}" srcOrd="5" destOrd="0" parTransId="{7342E5A4-3BD4-442E-AF55-75C93BBF6755}" sibTransId="{1BA585E0-9DAE-43C3-877C-DA03E1CA14B9}"/>
    <dgm:cxn modelId="{A636E1EA-D8B8-4E4E-A9FA-968BF55C6292}" srcId="{77DF2C6E-DE4D-4CAB-9AED-879C4B074FA2}" destId="{E14FDCFE-C1C6-494A-ACFE-EEC190746E11}" srcOrd="1" destOrd="0" parTransId="{348BD41A-7B18-4839-9EB1-2427520AE015}" sibTransId="{4979E278-A46B-4A7D-8F98-A30087095FB9}"/>
    <dgm:cxn modelId="{D42154E5-EF84-46A5-841F-BA52CD9D64F9}" type="presParOf" srcId="{C3684684-3125-4BA0-BFC0-DAD857279D74}" destId="{9FC90C8E-6E7E-4C6D-8FAF-5F48D73D1EC7}" srcOrd="0" destOrd="0" presId="urn:microsoft.com/office/officeart/2005/8/layout/list1"/>
    <dgm:cxn modelId="{0CB25CF5-13B0-4753-8A3F-19314E885B30}" type="presParOf" srcId="{9FC90C8E-6E7E-4C6D-8FAF-5F48D73D1EC7}" destId="{4CA779E0-7BD6-4769-83B5-2123F1F85DDE}" srcOrd="0" destOrd="0" presId="urn:microsoft.com/office/officeart/2005/8/layout/list1"/>
    <dgm:cxn modelId="{7F4ABF2A-C3A9-41BF-88DA-75BDD369A506}" type="presParOf" srcId="{9FC90C8E-6E7E-4C6D-8FAF-5F48D73D1EC7}" destId="{5A70574B-E529-44F1-87D2-B689507F1B61}" srcOrd="1" destOrd="0" presId="urn:microsoft.com/office/officeart/2005/8/layout/list1"/>
    <dgm:cxn modelId="{F7007036-DC53-402F-802B-4FCECCEC40A7}" type="presParOf" srcId="{C3684684-3125-4BA0-BFC0-DAD857279D74}" destId="{567F2743-3B5E-4548-89C2-C7579A831987}" srcOrd="1" destOrd="0" presId="urn:microsoft.com/office/officeart/2005/8/layout/list1"/>
    <dgm:cxn modelId="{0CA5D6D7-7094-4F2B-9EDE-184708623654}" type="presParOf" srcId="{C3684684-3125-4BA0-BFC0-DAD857279D74}" destId="{ACF8A7AF-E5A6-4024-84A6-CD4900347C26}" srcOrd="2" destOrd="0" presId="urn:microsoft.com/office/officeart/2005/8/layout/list1"/>
    <dgm:cxn modelId="{0EDF93F5-587E-4431-B5DD-BC7266BB1E1A}" type="presParOf" srcId="{C3684684-3125-4BA0-BFC0-DAD857279D74}" destId="{724CACF3-3124-46DA-8998-45C18D292D20}" srcOrd="3" destOrd="0" presId="urn:microsoft.com/office/officeart/2005/8/layout/list1"/>
    <dgm:cxn modelId="{91E1077C-D458-4F46-AB22-BF10EDB86A65}" type="presParOf" srcId="{C3684684-3125-4BA0-BFC0-DAD857279D74}" destId="{292EC411-9261-40ED-8D00-D88C1C16CAE5}" srcOrd="4" destOrd="0" presId="urn:microsoft.com/office/officeart/2005/8/layout/list1"/>
    <dgm:cxn modelId="{9267E90B-82D5-4C2F-9FF0-6BF5DE1A6DE3}" type="presParOf" srcId="{292EC411-9261-40ED-8D00-D88C1C16CAE5}" destId="{EAC5B3F7-3AD1-482E-A858-DB14C85B9651}" srcOrd="0" destOrd="0" presId="urn:microsoft.com/office/officeart/2005/8/layout/list1"/>
    <dgm:cxn modelId="{69281EE6-1FFA-434D-8917-BAB85947AE98}" type="presParOf" srcId="{292EC411-9261-40ED-8D00-D88C1C16CAE5}" destId="{60CCAAE9-F63A-43B7-98C4-719E933D5B3F}" srcOrd="1" destOrd="0" presId="urn:microsoft.com/office/officeart/2005/8/layout/list1"/>
    <dgm:cxn modelId="{669301EC-7C37-4157-A115-1C05E48F7C92}" type="presParOf" srcId="{C3684684-3125-4BA0-BFC0-DAD857279D74}" destId="{D2FDCBBC-AC4F-4609-A25F-6BB77382ADE8}" srcOrd="5" destOrd="0" presId="urn:microsoft.com/office/officeart/2005/8/layout/list1"/>
    <dgm:cxn modelId="{1ACE1A94-301F-429C-97C3-82C318FB14F7}" type="presParOf" srcId="{C3684684-3125-4BA0-BFC0-DAD857279D74}" destId="{10280DA7-F9E8-406B-95A2-6E61C0FEACC8}" srcOrd="6" destOrd="0" presId="urn:microsoft.com/office/officeart/2005/8/layout/list1"/>
    <dgm:cxn modelId="{B187A315-FAEC-4D3C-9916-2745EDC20241}" type="presParOf" srcId="{C3684684-3125-4BA0-BFC0-DAD857279D74}" destId="{A2626DDA-2A22-4430-A098-AE279C2F1F6D}" srcOrd="7" destOrd="0" presId="urn:microsoft.com/office/officeart/2005/8/layout/list1"/>
    <dgm:cxn modelId="{A4A73442-435C-4EB9-B4FB-87B7CFBBFB72}" type="presParOf" srcId="{C3684684-3125-4BA0-BFC0-DAD857279D74}" destId="{C81AE720-4D3D-402D-9A3F-F2DD7F981F45}" srcOrd="8" destOrd="0" presId="urn:microsoft.com/office/officeart/2005/8/layout/list1"/>
    <dgm:cxn modelId="{FAE5210B-6D1B-4659-810E-E9ABD8769AF5}" type="presParOf" srcId="{C81AE720-4D3D-402D-9A3F-F2DD7F981F45}" destId="{EAEDEAF0-3E70-4D93-A142-B0A8FC771C69}" srcOrd="0" destOrd="0" presId="urn:microsoft.com/office/officeart/2005/8/layout/list1"/>
    <dgm:cxn modelId="{0E7B1562-1918-4478-AB79-ADB1DD809630}" type="presParOf" srcId="{C81AE720-4D3D-402D-9A3F-F2DD7F981F45}" destId="{C065E068-C2F6-47E3-8962-4944ABCBA3CD}" srcOrd="1" destOrd="0" presId="urn:microsoft.com/office/officeart/2005/8/layout/list1"/>
    <dgm:cxn modelId="{CBF53C32-E3F6-45C5-8A8D-3AA2B47B8E69}" type="presParOf" srcId="{C3684684-3125-4BA0-BFC0-DAD857279D74}" destId="{04CF81C1-6C4A-4151-9181-2C2AC4203715}" srcOrd="9" destOrd="0" presId="urn:microsoft.com/office/officeart/2005/8/layout/list1"/>
    <dgm:cxn modelId="{0456624D-AD38-42F5-B86D-C9968BF2B609}" type="presParOf" srcId="{C3684684-3125-4BA0-BFC0-DAD857279D74}" destId="{88C0EBBD-8063-466F-BD16-A0C97CBC5EE7}" srcOrd="10" destOrd="0" presId="urn:microsoft.com/office/officeart/2005/8/layout/list1"/>
    <dgm:cxn modelId="{F662A2E7-98BB-4A23-A1C7-622956AE258D}" type="presParOf" srcId="{C3684684-3125-4BA0-BFC0-DAD857279D74}" destId="{5D18986F-F55C-4598-9051-A211B43353B4}" srcOrd="11" destOrd="0" presId="urn:microsoft.com/office/officeart/2005/8/layout/list1"/>
    <dgm:cxn modelId="{34C944B3-A9A0-4056-A8B8-F0E4C770E54C}" type="presParOf" srcId="{C3684684-3125-4BA0-BFC0-DAD857279D74}" destId="{EF9152A1-1DC6-4FE0-8CA6-B712B6E6ACF4}" srcOrd="12" destOrd="0" presId="urn:microsoft.com/office/officeart/2005/8/layout/list1"/>
    <dgm:cxn modelId="{0D4A4C46-238E-412D-931A-59516CAC9430}" type="presParOf" srcId="{EF9152A1-1DC6-4FE0-8CA6-B712B6E6ACF4}" destId="{8B0490F3-5E30-4914-AD36-BA2FFE7F148D}" srcOrd="0" destOrd="0" presId="urn:microsoft.com/office/officeart/2005/8/layout/list1"/>
    <dgm:cxn modelId="{630D72A6-F075-472C-B365-E04179394AC1}" type="presParOf" srcId="{EF9152A1-1DC6-4FE0-8CA6-B712B6E6ACF4}" destId="{A3A13E59-8DE9-4DAB-ADFB-2581259D39DB}" srcOrd="1" destOrd="0" presId="urn:microsoft.com/office/officeart/2005/8/layout/list1"/>
    <dgm:cxn modelId="{B5131EB7-9ADC-40FF-8BEB-0E8A0E5CD0D8}" type="presParOf" srcId="{C3684684-3125-4BA0-BFC0-DAD857279D74}" destId="{20AB5740-BF6D-4D75-94D6-6B31F289A533}" srcOrd="13" destOrd="0" presId="urn:microsoft.com/office/officeart/2005/8/layout/list1"/>
    <dgm:cxn modelId="{E329874B-1BAB-4E0E-88C4-2CAFB06DD461}" type="presParOf" srcId="{C3684684-3125-4BA0-BFC0-DAD857279D74}" destId="{823C5FB1-9A70-4A70-A0F0-DB474432CE25}" srcOrd="14" destOrd="0" presId="urn:microsoft.com/office/officeart/2005/8/layout/list1"/>
    <dgm:cxn modelId="{1B537E24-45EE-49B6-A76E-C53E6DAA5EC9}" type="presParOf" srcId="{C3684684-3125-4BA0-BFC0-DAD857279D74}" destId="{9F2F5977-6D99-49B2-8CEB-AD5C6F5358BB}" srcOrd="15" destOrd="0" presId="urn:microsoft.com/office/officeart/2005/8/layout/list1"/>
    <dgm:cxn modelId="{D400D23A-1C7F-4458-9CAA-EAC9EACEFB65}" type="presParOf" srcId="{C3684684-3125-4BA0-BFC0-DAD857279D74}" destId="{EF14D89E-B53B-48CD-A861-945B7E16A44C}" srcOrd="16" destOrd="0" presId="urn:microsoft.com/office/officeart/2005/8/layout/list1"/>
    <dgm:cxn modelId="{40E8897F-D130-4F77-850D-51DA2A680CDB}" type="presParOf" srcId="{EF14D89E-B53B-48CD-A861-945B7E16A44C}" destId="{0BF0AFFB-6CCA-4FD9-BA6C-B2E477184F11}" srcOrd="0" destOrd="0" presId="urn:microsoft.com/office/officeart/2005/8/layout/list1"/>
    <dgm:cxn modelId="{49613EED-897B-4931-83C2-8FDE39375C84}" type="presParOf" srcId="{EF14D89E-B53B-48CD-A861-945B7E16A44C}" destId="{8D0EA89E-643C-4432-A3EE-6B6402CDD248}" srcOrd="1" destOrd="0" presId="urn:microsoft.com/office/officeart/2005/8/layout/list1"/>
    <dgm:cxn modelId="{65A4A450-67B1-455B-BF48-41DDB17E5326}" type="presParOf" srcId="{C3684684-3125-4BA0-BFC0-DAD857279D74}" destId="{9108E802-2FB6-48A9-B33B-7B5D15092775}" srcOrd="17" destOrd="0" presId="urn:microsoft.com/office/officeart/2005/8/layout/list1"/>
    <dgm:cxn modelId="{2D9CCBAF-956B-4FCC-9B07-2BBCF0E49A51}" type="presParOf" srcId="{C3684684-3125-4BA0-BFC0-DAD857279D74}" destId="{C1829676-F21C-41EC-9F17-0D26F996CB24}" srcOrd="18" destOrd="0" presId="urn:microsoft.com/office/officeart/2005/8/layout/list1"/>
    <dgm:cxn modelId="{CA2511BB-0CB6-4CFF-A05A-77DA68769268}" type="presParOf" srcId="{C3684684-3125-4BA0-BFC0-DAD857279D74}" destId="{2FB77EFD-5D88-4F9F-9E72-DEBF865BDC9B}" srcOrd="19" destOrd="0" presId="urn:microsoft.com/office/officeart/2005/8/layout/list1"/>
    <dgm:cxn modelId="{FAEFECC4-2FCB-4A99-A501-19E4F813D7AA}" type="presParOf" srcId="{C3684684-3125-4BA0-BFC0-DAD857279D74}" destId="{64904FAD-36BD-4C1C-8603-DD50D618373C}" srcOrd="20" destOrd="0" presId="urn:microsoft.com/office/officeart/2005/8/layout/list1"/>
    <dgm:cxn modelId="{B38BCFCA-52E3-4A26-AF63-B7299DB8CB57}" type="presParOf" srcId="{64904FAD-36BD-4C1C-8603-DD50D618373C}" destId="{31AA1282-6273-4F97-915F-47952D1BD30F}" srcOrd="0" destOrd="0" presId="urn:microsoft.com/office/officeart/2005/8/layout/list1"/>
    <dgm:cxn modelId="{0225B090-D0BF-4611-98E1-3907DB09D9E6}" type="presParOf" srcId="{64904FAD-36BD-4C1C-8603-DD50D618373C}" destId="{991A866F-1AE6-4D9B-8D90-CDECCE757D6F}" srcOrd="1" destOrd="0" presId="urn:microsoft.com/office/officeart/2005/8/layout/list1"/>
    <dgm:cxn modelId="{3E484782-FE2D-43CF-AAEF-7DBB6F25B091}" type="presParOf" srcId="{C3684684-3125-4BA0-BFC0-DAD857279D74}" destId="{FD09CBEF-95D3-44EC-B773-F060B896D3EE}" srcOrd="21" destOrd="0" presId="urn:microsoft.com/office/officeart/2005/8/layout/list1"/>
    <dgm:cxn modelId="{67C423B4-0BE4-4B34-84CC-A49737F09DA0}" type="presParOf" srcId="{C3684684-3125-4BA0-BFC0-DAD857279D74}" destId="{D5696987-1955-4956-BA55-ABAE15674D78}" srcOrd="22" destOrd="0" presId="urn:microsoft.com/office/officeart/2005/8/layout/list1"/>
    <dgm:cxn modelId="{DE292343-1398-4844-9E6A-5369B5CFB62C}" type="presParOf" srcId="{C3684684-3125-4BA0-BFC0-DAD857279D74}" destId="{460991BB-0E46-48D7-B8F6-1DD376DEE381}" srcOrd="23" destOrd="0" presId="urn:microsoft.com/office/officeart/2005/8/layout/list1"/>
    <dgm:cxn modelId="{A5BD5C46-E23C-46E8-8901-C6F7E1DBFDFB}" type="presParOf" srcId="{C3684684-3125-4BA0-BFC0-DAD857279D74}" destId="{494E6E13-C9B1-4313-9843-2183BA857BBD}" srcOrd="24" destOrd="0" presId="urn:microsoft.com/office/officeart/2005/8/layout/list1"/>
    <dgm:cxn modelId="{0F354631-CEB6-4417-AC0D-90D6155ACDF3}" type="presParOf" srcId="{494E6E13-C9B1-4313-9843-2183BA857BBD}" destId="{2D389B38-3217-4B2E-BEC0-38D1E046D1EF}" srcOrd="0" destOrd="0" presId="urn:microsoft.com/office/officeart/2005/8/layout/list1"/>
    <dgm:cxn modelId="{BF0202A4-D509-4534-AA98-2D5446706799}" type="presParOf" srcId="{494E6E13-C9B1-4313-9843-2183BA857BBD}" destId="{86BC6E8B-C50B-4F63-9CD5-8062FF056E06}" srcOrd="1" destOrd="0" presId="urn:microsoft.com/office/officeart/2005/8/layout/list1"/>
    <dgm:cxn modelId="{E9FB6649-1BD8-41F5-AE9D-0F2C8C62B58F}" type="presParOf" srcId="{C3684684-3125-4BA0-BFC0-DAD857279D74}" destId="{6451D5B7-1191-4A8C-9175-C88DCDA964D0}" srcOrd="25" destOrd="0" presId="urn:microsoft.com/office/officeart/2005/8/layout/list1"/>
    <dgm:cxn modelId="{FAF837F4-0A26-4B66-86D0-7A667BFC914E}" type="presParOf" srcId="{C3684684-3125-4BA0-BFC0-DAD857279D74}" destId="{B1B825E1-B701-43E4-A6A5-104BADF9156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C39303-8E52-4EF5-8C65-D3E9DBC9BE2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D779C3-311C-4BD7-89D5-8A227BB2D9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Customer churn is higher when the monthly charges and total charges are higher.</a:t>
          </a:r>
        </a:p>
      </dgm:t>
    </dgm:pt>
    <dgm:pt modelId="{EDB1F63A-ADA7-4DC3-A34A-4B35E799B67F}" type="parTrans" cxnId="{9D533039-0CF1-4C22-ADC4-9D90FB328A55}">
      <dgm:prSet/>
      <dgm:spPr/>
      <dgm:t>
        <a:bodyPr/>
        <a:lstStyle/>
        <a:p>
          <a:pPr algn="l"/>
          <a:endParaRPr lang="en-US"/>
        </a:p>
      </dgm:t>
    </dgm:pt>
    <dgm:pt modelId="{09F290D6-6E2F-4E3F-AD40-BBB3539BBA95}" type="sibTrans" cxnId="{9D533039-0CF1-4C22-ADC4-9D90FB328A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63EEC35D-9B2E-41F5-806A-04144E6A581F}">
      <dgm:prSet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 company needs better customer service to advise customers on value-oriented plans for customer loyalty and retention. </a:t>
          </a:r>
        </a:p>
      </dgm:t>
    </dgm:pt>
    <dgm:pt modelId="{D6D59043-0CDB-4DA3-BA3A-88AE368F39A4}" type="parTrans" cxnId="{56B20EEE-039E-4819-BB3B-650DAF32D606}">
      <dgm:prSet/>
      <dgm:spPr/>
      <dgm:t>
        <a:bodyPr/>
        <a:lstStyle/>
        <a:p>
          <a:endParaRPr lang="en-US"/>
        </a:p>
      </dgm:t>
    </dgm:pt>
    <dgm:pt modelId="{BAC7431F-76E9-465D-9F96-C9F18106CEAB}" type="sibTrans" cxnId="{56B20EEE-039E-4819-BB3B-650DAF32D606}">
      <dgm:prSet/>
      <dgm:spPr/>
      <dgm:t>
        <a:bodyPr/>
        <a:lstStyle/>
        <a:p>
          <a:endParaRPr lang="en-US"/>
        </a:p>
      </dgm:t>
    </dgm:pt>
    <dgm:pt modelId="{A995FE92-9799-440D-BFE2-8862205554BA}" type="pres">
      <dgm:prSet presAssocID="{69C39303-8E52-4EF5-8C65-D3E9DBC9BE2D}" presName="root" presStyleCnt="0">
        <dgm:presLayoutVars>
          <dgm:dir/>
          <dgm:resizeHandles val="exact"/>
        </dgm:presLayoutVars>
      </dgm:prSet>
      <dgm:spPr/>
    </dgm:pt>
    <dgm:pt modelId="{91D31166-FD16-4A4A-B007-B0CAAEB10132}" type="pres">
      <dgm:prSet presAssocID="{79D779C3-311C-4BD7-89D5-8A227BB2D9A1}" presName="compNode" presStyleCnt="0"/>
      <dgm:spPr/>
    </dgm:pt>
    <dgm:pt modelId="{D2A3E3FA-61B9-4BB4-AC54-524B85CA9C5E}" type="pres">
      <dgm:prSet presAssocID="{79D779C3-311C-4BD7-89D5-8A227BB2D9A1}" presName="bgRect" presStyleLbl="bgShp" presStyleIdx="0" presStyleCnt="2"/>
      <dgm:spPr>
        <a:solidFill>
          <a:schemeClr val="bg1"/>
        </a:solidFill>
      </dgm:spPr>
    </dgm:pt>
    <dgm:pt modelId="{E2B1D26F-59A4-4E4A-BA99-99AEE85A75AB}" type="pres">
      <dgm:prSet presAssocID="{79D779C3-311C-4BD7-89D5-8A227BB2D9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03D11B71-2348-4800-AB44-0F4145D9A6BD}" type="pres">
      <dgm:prSet presAssocID="{79D779C3-311C-4BD7-89D5-8A227BB2D9A1}" presName="spaceRect" presStyleCnt="0"/>
      <dgm:spPr/>
    </dgm:pt>
    <dgm:pt modelId="{0FB8A36A-B28A-4DD1-B753-1C594F120BC3}" type="pres">
      <dgm:prSet presAssocID="{79D779C3-311C-4BD7-89D5-8A227BB2D9A1}" presName="parTx" presStyleLbl="revTx" presStyleIdx="0" presStyleCnt="2">
        <dgm:presLayoutVars>
          <dgm:chMax val="0"/>
          <dgm:chPref val="0"/>
        </dgm:presLayoutVars>
      </dgm:prSet>
      <dgm:spPr/>
    </dgm:pt>
    <dgm:pt modelId="{4ACA6594-B060-4A9B-99C0-5661A4FD015B}" type="pres">
      <dgm:prSet presAssocID="{09F290D6-6E2F-4E3F-AD40-BBB3539BBA95}" presName="sibTrans" presStyleCnt="0"/>
      <dgm:spPr/>
    </dgm:pt>
    <dgm:pt modelId="{70E391EE-2763-44D6-8BCD-09F6A747EB3B}" type="pres">
      <dgm:prSet presAssocID="{63EEC35D-9B2E-41F5-806A-04144E6A581F}" presName="compNode" presStyleCnt="0"/>
      <dgm:spPr/>
    </dgm:pt>
    <dgm:pt modelId="{4D72671E-93E9-41D3-BFCF-C2583428AC7E}" type="pres">
      <dgm:prSet presAssocID="{63EEC35D-9B2E-41F5-806A-04144E6A581F}" presName="bgRect" presStyleLbl="bgShp" presStyleIdx="1" presStyleCnt="2"/>
      <dgm:spPr>
        <a:noFill/>
      </dgm:spPr>
    </dgm:pt>
    <dgm:pt modelId="{C82AF087-4406-48F6-8BA3-B83DE84A9BAA}" type="pres">
      <dgm:prSet presAssocID="{63EEC35D-9B2E-41F5-806A-04144E6A58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mily with two children with solid fill"/>
        </a:ext>
      </dgm:extLst>
    </dgm:pt>
    <dgm:pt modelId="{A9D0E037-8BF8-41DE-AFFA-A07E5C21292D}" type="pres">
      <dgm:prSet presAssocID="{63EEC35D-9B2E-41F5-806A-04144E6A581F}" presName="spaceRect" presStyleCnt="0"/>
      <dgm:spPr/>
    </dgm:pt>
    <dgm:pt modelId="{DF9FFF78-BEB3-4F40-8158-577BBDA84B12}" type="pres">
      <dgm:prSet presAssocID="{63EEC35D-9B2E-41F5-806A-04144E6A581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6B3B11-3C43-48B5-B06F-5329B97B1D25}" type="presOf" srcId="{63EEC35D-9B2E-41F5-806A-04144E6A581F}" destId="{DF9FFF78-BEB3-4F40-8158-577BBDA84B12}" srcOrd="0" destOrd="0" presId="urn:microsoft.com/office/officeart/2018/2/layout/IconVerticalSolidList"/>
    <dgm:cxn modelId="{9D533039-0CF1-4C22-ADC4-9D90FB328A55}" srcId="{69C39303-8E52-4EF5-8C65-D3E9DBC9BE2D}" destId="{79D779C3-311C-4BD7-89D5-8A227BB2D9A1}" srcOrd="0" destOrd="0" parTransId="{EDB1F63A-ADA7-4DC3-A34A-4B35E799B67F}" sibTransId="{09F290D6-6E2F-4E3F-AD40-BBB3539BBA95}"/>
    <dgm:cxn modelId="{1C8AFB88-5DAB-4664-9F7A-EF6FF26B8908}" type="presOf" srcId="{69C39303-8E52-4EF5-8C65-D3E9DBC9BE2D}" destId="{A995FE92-9799-440D-BFE2-8862205554BA}" srcOrd="0" destOrd="0" presId="urn:microsoft.com/office/officeart/2018/2/layout/IconVerticalSolidList"/>
    <dgm:cxn modelId="{22E294C0-F149-4059-ACEE-1975CF2CFFE0}" type="presOf" srcId="{79D779C3-311C-4BD7-89D5-8A227BB2D9A1}" destId="{0FB8A36A-B28A-4DD1-B753-1C594F120BC3}" srcOrd="0" destOrd="0" presId="urn:microsoft.com/office/officeart/2018/2/layout/IconVerticalSolidList"/>
    <dgm:cxn modelId="{56B20EEE-039E-4819-BB3B-650DAF32D606}" srcId="{69C39303-8E52-4EF5-8C65-D3E9DBC9BE2D}" destId="{63EEC35D-9B2E-41F5-806A-04144E6A581F}" srcOrd="1" destOrd="0" parTransId="{D6D59043-0CDB-4DA3-BA3A-88AE368F39A4}" sibTransId="{BAC7431F-76E9-465D-9F96-C9F18106CEAB}"/>
    <dgm:cxn modelId="{D145A074-2184-46F0-AED8-607B372AF7EC}" type="presParOf" srcId="{A995FE92-9799-440D-BFE2-8862205554BA}" destId="{91D31166-FD16-4A4A-B007-B0CAAEB10132}" srcOrd="0" destOrd="0" presId="urn:microsoft.com/office/officeart/2018/2/layout/IconVerticalSolidList"/>
    <dgm:cxn modelId="{57710B0C-3211-44D9-BDF6-EF9F3C4C8D04}" type="presParOf" srcId="{91D31166-FD16-4A4A-B007-B0CAAEB10132}" destId="{D2A3E3FA-61B9-4BB4-AC54-524B85CA9C5E}" srcOrd="0" destOrd="0" presId="urn:microsoft.com/office/officeart/2018/2/layout/IconVerticalSolidList"/>
    <dgm:cxn modelId="{6AF9964D-2BCA-4192-8EE7-D346D8EF07D6}" type="presParOf" srcId="{91D31166-FD16-4A4A-B007-B0CAAEB10132}" destId="{E2B1D26F-59A4-4E4A-BA99-99AEE85A75AB}" srcOrd="1" destOrd="0" presId="urn:microsoft.com/office/officeart/2018/2/layout/IconVerticalSolidList"/>
    <dgm:cxn modelId="{0751E166-4FED-4E50-B881-4DD9A2565C47}" type="presParOf" srcId="{91D31166-FD16-4A4A-B007-B0CAAEB10132}" destId="{03D11B71-2348-4800-AB44-0F4145D9A6BD}" srcOrd="2" destOrd="0" presId="urn:microsoft.com/office/officeart/2018/2/layout/IconVerticalSolidList"/>
    <dgm:cxn modelId="{CE45D2E5-48D2-45BC-AD31-F7874A939052}" type="presParOf" srcId="{91D31166-FD16-4A4A-B007-B0CAAEB10132}" destId="{0FB8A36A-B28A-4DD1-B753-1C594F120BC3}" srcOrd="3" destOrd="0" presId="urn:microsoft.com/office/officeart/2018/2/layout/IconVerticalSolidList"/>
    <dgm:cxn modelId="{D7E35F9C-F078-44B4-9264-719FDFF29B59}" type="presParOf" srcId="{A995FE92-9799-440D-BFE2-8862205554BA}" destId="{4ACA6594-B060-4A9B-99C0-5661A4FD015B}" srcOrd="1" destOrd="0" presId="urn:microsoft.com/office/officeart/2018/2/layout/IconVerticalSolidList"/>
    <dgm:cxn modelId="{8B6BF86E-EE0D-4AB4-B2FA-46F2A96D9A08}" type="presParOf" srcId="{A995FE92-9799-440D-BFE2-8862205554BA}" destId="{70E391EE-2763-44D6-8BCD-09F6A747EB3B}" srcOrd="2" destOrd="0" presId="urn:microsoft.com/office/officeart/2018/2/layout/IconVerticalSolidList"/>
    <dgm:cxn modelId="{2672F282-6CB1-41DE-87D9-14257642B125}" type="presParOf" srcId="{70E391EE-2763-44D6-8BCD-09F6A747EB3B}" destId="{4D72671E-93E9-41D3-BFCF-C2583428AC7E}" srcOrd="0" destOrd="0" presId="urn:microsoft.com/office/officeart/2018/2/layout/IconVerticalSolidList"/>
    <dgm:cxn modelId="{47B0AA8B-A897-42BA-87F6-5C6F1871C7A1}" type="presParOf" srcId="{70E391EE-2763-44D6-8BCD-09F6A747EB3B}" destId="{C82AF087-4406-48F6-8BA3-B83DE84A9BAA}" srcOrd="1" destOrd="0" presId="urn:microsoft.com/office/officeart/2018/2/layout/IconVerticalSolidList"/>
    <dgm:cxn modelId="{E948790F-78F6-4DD8-93DF-2F5E1A3ACAD8}" type="presParOf" srcId="{70E391EE-2763-44D6-8BCD-09F6A747EB3B}" destId="{A9D0E037-8BF8-41DE-AFFA-A07E5C21292D}" srcOrd="2" destOrd="0" presId="urn:microsoft.com/office/officeart/2018/2/layout/IconVerticalSolidList"/>
    <dgm:cxn modelId="{EDDA8FF2-1627-44A6-A2CF-E3DE9344982B}" type="presParOf" srcId="{70E391EE-2763-44D6-8BCD-09F6A747EB3B}" destId="{DF9FFF78-BEB3-4F40-8158-577BBDA84B12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6899D-F328-4961-8486-32339B7854BB}">
      <dsp:nvSpPr>
        <dsp:cNvPr id="0" name=""/>
        <dsp:cNvSpPr/>
      </dsp:nvSpPr>
      <dsp:spPr>
        <a:xfrm>
          <a:off x="0" y="1947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3CA903A9-4167-42DB-94F8-187D835EE343}">
      <dsp:nvSpPr>
        <dsp:cNvPr id="0" name=""/>
        <dsp:cNvSpPr/>
      </dsp:nvSpPr>
      <dsp:spPr>
        <a:xfrm>
          <a:off x="298570" y="224024"/>
          <a:ext cx="542856" cy="542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2ED77-6148-4FDD-9756-D0DA7E7CD52F}">
      <dsp:nvSpPr>
        <dsp:cNvPr id="0" name=""/>
        <dsp:cNvSpPr/>
      </dsp:nvSpPr>
      <dsp:spPr>
        <a:xfrm>
          <a:off x="1139997" y="1947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Companies invest a lot to acquire new customers.</a:t>
          </a:r>
          <a:endParaRPr lang="en-US" sz="1800" kern="1200" dirty="0"/>
        </a:p>
      </dsp:txBody>
      <dsp:txXfrm>
        <a:off x="1139997" y="1947"/>
        <a:ext cx="5742581" cy="987010"/>
      </dsp:txXfrm>
    </dsp:sp>
    <dsp:sp modelId="{B77CD6E5-492E-44F5-85A1-8D33882451D5}">
      <dsp:nvSpPr>
        <dsp:cNvPr id="0" name=""/>
        <dsp:cNvSpPr/>
      </dsp:nvSpPr>
      <dsp:spPr>
        <a:xfrm>
          <a:off x="0" y="1235711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156D7754-878B-46B9-8BC3-9F26AFD2EA34}">
      <dsp:nvSpPr>
        <dsp:cNvPr id="0" name=""/>
        <dsp:cNvSpPr/>
      </dsp:nvSpPr>
      <dsp:spPr>
        <a:xfrm>
          <a:off x="298570" y="1457788"/>
          <a:ext cx="542856" cy="542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4E342-514C-48A2-A826-3198F3BCF6CE}">
      <dsp:nvSpPr>
        <dsp:cNvPr id="0" name=""/>
        <dsp:cNvSpPr/>
      </dsp:nvSpPr>
      <dsp:spPr>
        <a:xfrm>
          <a:off x="1139997" y="1235711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When a customer leaves the company (churns), it is a loss of investment for the company.</a:t>
          </a:r>
          <a:endParaRPr lang="en-US" sz="1800" kern="1200" dirty="0"/>
        </a:p>
      </dsp:txBody>
      <dsp:txXfrm>
        <a:off x="1139997" y="1235711"/>
        <a:ext cx="5742581" cy="987010"/>
      </dsp:txXfrm>
    </dsp:sp>
    <dsp:sp modelId="{6D3FF8D5-EA39-44DA-94DB-529B5CAE5791}">
      <dsp:nvSpPr>
        <dsp:cNvPr id="0" name=""/>
        <dsp:cNvSpPr/>
      </dsp:nvSpPr>
      <dsp:spPr>
        <a:xfrm>
          <a:off x="0" y="2469474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33B509E3-8368-44FC-83E6-1E594381375D}">
      <dsp:nvSpPr>
        <dsp:cNvPr id="0" name=""/>
        <dsp:cNvSpPr/>
      </dsp:nvSpPr>
      <dsp:spPr>
        <a:xfrm>
          <a:off x="298570" y="2691552"/>
          <a:ext cx="542856" cy="542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A9284-1C1D-4146-877D-1DB66B630C44}">
      <dsp:nvSpPr>
        <dsp:cNvPr id="0" name=""/>
        <dsp:cNvSpPr/>
      </dsp:nvSpPr>
      <dsp:spPr>
        <a:xfrm>
          <a:off x="1139997" y="2469474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Cost, time, and effort need to be invested to replace customers who have left the service.</a:t>
          </a:r>
          <a:endParaRPr lang="en-US" sz="1800" kern="1200" dirty="0"/>
        </a:p>
      </dsp:txBody>
      <dsp:txXfrm>
        <a:off x="1139997" y="2469474"/>
        <a:ext cx="5742581" cy="987010"/>
      </dsp:txXfrm>
    </dsp:sp>
    <dsp:sp modelId="{E37318BC-08A4-42FB-BECA-1A56A27EE6B1}">
      <dsp:nvSpPr>
        <dsp:cNvPr id="0" name=""/>
        <dsp:cNvSpPr/>
      </dsp:nvSpPr>
      <dsp:spPr>
        <a:xfrm>
          <a:off x="0" y="3703238"/>
          <a:ext cx="6882579" cy="987010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EB7D058B-3862-44FD-8355-FD6E528A75A6}">
      <dsp:nvSpPr>
        <dsp:cNvPr id="0" name=""/>
        <dsp:cNvSpPr/>
      </dsp:nvSpPr>
      <dsp:spPr>
        <a:xfrm>
          <a:off x="298570" y="3925316"/>
          <a:ext cx="542856" cy="5428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76494-440F-4FBF-B0AF-D55B7C5E83C5}">
      <dsp:nvSpPr>
        <dsp:cNvPr id="0" name=""/>
        <dsp:cNvSpPr/>
      </dsp:nvSpPr>
      <dsp:spPr>
        <a:xfrm>
          <a:off x="1139997" y="3703238"/>
          <a:ext cx="5742581" cy="987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9" tIns="104459" rIns="104459" bIns="1044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Acquiring new customers is often more difficult and more expensive than retaining existing customers.</a:t>
          </a:r>
          <a:endParaRPr lang="en-US" sz="1800" kern="1200" dirty="0"/>
        </a:p>
      </dsp:txBody>
      <dsp:txXfrm>
        <a:off x="1139997" y="3703238"/>
        <a:ext cx="5742581" cy="987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B7613-3944-4516-A96B-38B01F34E930}">
      <dsp:nvSpPr>
        <dsp:cNvPr id="0" name=""/>
        <dsp:cNvSpPr/>
      </dsp:nvSpPr>
      <dsp:spPr>
        <a:xfrm>
          <a:off x="0" y="2111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1A442-2FE3-45AB-961D-AF0C1D80E147}">
      <dsp:nvSpPr>
        <dsp:cNvPr id="0" name=""/>
        <dsp:cNvSpPr/>
      </dsp:nvSpPr>
      <dsp:spPr>
        <a:xfrm>
          <a:off x="136079" y="103327"/>
          <a:ext cx="247416" cy="247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7E05E-F28C-431C-A49D-EF202B71B157}">
      <dsp:nvSpPr>
        <dsp:cNvPr id="0" name=""/>
        <dsp:cNvSpPr/>
      </dsp:nvSpPr>
      <dsp:spPr>
        <a:xfrm>
          <a:off x="519574" y="2111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churn is high for less than 1 year contract, and it decreases after that.</a:t>
          </a:r>
        </a:p>
      </dsp:txBody>
      <dsp:txXfrm>
        <a:off x="519574" y="2111"/>
        <a:ext cx="11625788" cy="449848"/>
      </dsp:txXfrm>
    </dsp:sp>
    <dsp:sp modelId="{5EBFD743-F542-4191-A27E-630720F08496}">
      <dsp:nvSpPr>
        <dsp:cNvPr id="0" name=""/>
        <dsp:cNvSpPr/>
      </dsp:nvSpPr>
      <dsp:spPr>
        <a:xfrm>
          <a:off x="0" y="56442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A6E0C-CB68-47B6-99EB-496985BA9A71}">
      <dsp:nvSpPr>
        <dsp:cNvPr id="0" name=""/>
        <dsp:cNvSpPr/>
      </dsp:nvSpPr>
      <dsp:spPr>
        <a:xfrm>
          <a:off x="136079" y="665638"/>
          <a:ext cx="247416" cy="247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5A132-5676-4ABC-951B-A0DAA05B63BE}">
      <dsp:nvSpPr>
        <dsp:cNvPr id="0" name=""/>
        <dsp:cNvSpPr/>
      </dsp:nvSpPr>
      <dsp:spPr>
        <a:xfrm>
          <a:off x="519574" y="56442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churn increases for higher monthly charges.</a:t>
          </a:r>
        </a:p>
      </dsp:txBody>
      <dsp:txXfrm>
        <a:off x="519574" y="564422"/>
        <a:ext cx="11625788" cy="449848"/>
      </dsp:txXfrm>
    </dsp:sp>
    <dsp:sp modelId="{54DCD0E6-5513-406A-B916-328A7C6AD1F5}">
      <dsp:nvSpPr>
        <dsp:cNvPr id="0" name=""/>
        <dsp:cNvSpPr/>
      </dsp:nvSpPr>
      <dsp:spPr>
        <a:xfrm>
          <a:off x="0" y="112673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4FCDB-16ED-43F8-81B1-453B799AC881}">
      <dsp:nvSpPr>
        <dsp:cNvPr id="0" name=""/>
        <dsp:cNvSpPr/>
      </dsp:nvSpPr>
      <dsp:spPr>
        <a:xfrm>
          <a:off x="136079" y="1227948"/>
          <a:ext cx="247416" cy="247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3F0FC-344D-4418-B10C-A37F9ED76104}">
      <dsp:nvSpPr>
        <dsp:cNvPr id="0" name=""/>
        <dsp:cNvSpPr/>
      </dsp:nvSpPr>
      <dsp:spPr>
        <a:xfrm>
          <a:off x="519574" y="112673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churn is high for lesser total charges and decreases after that.</a:t>
          </a:r>
        </a:p>
      </dsp:txBody>
      <dsp:txXfrm>
        <a:off x="519574" y="1126732"/>
        <a:ext cx="11625788" cy="449848"/>
      </dsp:txXfrm>
    </dsp:sp>
    <dsp:sp modelId="{2DC599F2-9B1E-428A-9834-FF9B8302A12F}">
      <dsp:nvSpPr>
        <dsp:cNvPr id="0" name=""/>
        <dsp:cNvSpPr/>
      </dsp:nvSpPr>
      <dsp:spPr>
        <a:xfrm>
          <a:off x="0" y="168904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84999-4764-4248-8DB9-153CC5FB509E}">
      <dsp:nvSpPr>
        <dsp:cNvPr id="0" name=""/>
        <dsp:cNvSpPr/>
      </dsp:nvSpPr>
      <dsp:spPr>
        <a:xfrm>
          <a:off x="136079" y="1790258"/>
          <a:ext cx="247416" cy="247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FCCB-F497-4CDC-8EF2-C6B0B4ADD21C}">
      <dsp:nvSpPr>
        <dsp:cNvPr id="0" name=""/>
        <dsp:cNvSpPr/>
      </dsp:nvSpPr>
      <dsp:spPr>
        <a:xfrm>
          <a:off x="519574" y="168904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Churn score is higher for a score 65 and above.</a:t>
          </a:r>
        </a:p>
      </dsp:txBody>
      <dsp:txXfrm>
        <a:off x="519574" y="1689042"/>
        <a:ext cx="11625788" cy="449848"/>
      </dsp:txXfrm>
    </dsp:sp>
    <dsp:sp modelId="{CF75C63A-E152-4DA7-A4F5-DD3CE02B98AF}">
      <dsp:nvSpPr>
        <dsp:cNvPr id="0" name=""/>
        <dsp:cNvSpPr/>
      </dsp:nvSpPr>
      <dsp:spPr>
        <a:xfrm>
          <a:off x="0" y="2251352"/>
          <a:ext cx="12145363" cy="44984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7F2BB-2EA5-4912-84B8-975F9ECB1C53}">
      <dsp:nvSpPr>
        <dsp:cNvPr id="0" name=""/>
        <dsp:cNvSpPr/>
      </dsp:nvSpPr>
      <dsp:spPr>
        <a:xfrm>
          <a:off x="136079" y="2352568"/>
          <a:ext cx="247416" cy="2474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AE554-9957-4437-B1A2-C57FF984E722}">
      <dsp:nvSpPr>
        <dsp:cNvPr id="0" name=""/>
        <dsp:cNvSpPr/>
      </dsp:nvSpPr>
      <dsp:spPr>
        <a:xfrm>
          <a:off x="519574" y="2251352"/>
          <a:ext cx="11625788" cy="449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09" tIns="47609" rIns="47609" bIns="476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Churn values are equal across all the Customer lifetime values. </a:t>
          </a:r>
        </a:p>
      </dsp:txBody>
      <dsp:txXfrm>
        <a:off x="519574" y="2251352"/>
        <a:ext cx="11625788" cy="449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E3FA-61B9-4BB4-AC54-524B85CA9C5E}">
      <dsp:nvSpPr>
        <dsp:cNvPr id="0" name=""/>
        <dsp:cNvSpPr/>
      </dsp:nvSpPr>
      <dsp:spPr>
        <a:xfrm>
          <a:off x="0" y="247"/>
          <a:ext cx="12192000" cy="57855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26F-59A4-4E4A-BA99-99AEE85A75AB}">
      <dsp:nvSpPr>
        <dsp:cNvPr id="0" name=""/>
        <dsp:cNvSpPr/>
      </dsp:nvSpPr>
      <dsp:spPr>
        <a:xfrm>
          <a:off x="175013" y="130422"/>
          <a:ext cx="318205" cy="318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8A36A-B28A-4DD1-B753-1C594F120BC3}">
      <dsp:nvSpPr>
        <dsp:cNvPr id="0" name=""/>
        <dsp:cNvSpPr/>
      </dsp:nvSpPr>
      <dsp:spPr>
        <a:xfrm>
          <a:off x="668232" y="247"/>
          <a:ext cx="11523767" cy="57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0" tIns="61230" rIns="61230" bIns="6123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Monthly charges increases with the tenure months.</a:t>
          </a:r>
        </a:p>
      </dsp:txBody>
      <dsp:txXfrm>
        <a:off x="668232" y="247"/>
        <a:ext cx="11523767" cy="578555"/>
      </dsp:txXfrm>
    </dsp:sp>
    <dsp:sp modelId="{DC8C3026-C145-47B7-9135-3BDF24887542}">
      <dsp:nvSpPr>
        <dsp:cNvPr id="0" name=""/>
        <dsp:cNvSpPr/>
      </dsp:nvSpPr>
      <dsp:spPr>
        <a:xfrm>
          <a:off x="0" y="723442"/>
          <a:ext cx="12192000" cy="578555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5D7CE-9B5D-4D0F-8492-49AF93543CE1}">
      <dsp:nvSpPr>
        <dsp:cNvPr id="0" name=""/>
        <dsp:cNvSpPr/>
      </dsp:nvSpPr>
      <dsp:spPr>
        <a:xfrm>
          <a:off x="175013" y="853617"/>
          <a:ext cx="318205" cy="318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5430-EBFF-4B65-A59B-B127A5F81119}">
      <dsp:nvSpPr>
        <dsp:cNvPr id="0" name=""/>
        <dsp:cNvSpPr/>
      </dsp:nvSpPr>
      <dsp:spPr>
        <a:xfrm>
          <a:off x="668232" y="723442"/>
          <a:ext cx="11523767" cy="57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0" tIns="61230" rIns="61230" bIns="6123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Total charges increases with increase in tenure months.</a:t>
          </a:r>
        </a:p>
      </dsp:txBody>
      <dsp:txXfrm>
        <a:off x="668232" y="723442"/>
        <a:ext cx="11523767" cy="578555"/>
      </dsp:txXfrm>
    </dsp:sp>
    <dsp:sp modelId="{57ED901A-D43D-4EF4-826B-65ABBF7B050D}">
      <dsp:nvSpPr>
        <dsp:cNvPr id="0" name=""/>
        <dsp:cNvSpPr/>
      </dsp:nvSpPr>
      <dsp:spPr>
        <a:xfrm>
          <a:off x="0" y="1446636"/>
          <a:ext cx="12192000" cy="578555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76FA1-6AA2-4F97-9956-6240CD46F3B1}">
      <dsp:nvSpPr>
        <dsp:cNvPr id="0" name=""/>
        <dsp:cNvSpPr/>
      </dsp:nvSpPr>
      <dsp:spPr>
        <a:xfrm>
          <a:off x="175013" y="1576811"/>
          <a:ext cx="318205" cy="318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F6404-8335-4C7D-A279-960A2D7CA8A6}">
      <dsp:nvSpPr>
        <dsp:cNvPr id="0" name=""/>
        <dsp:cNvSpPr/>
      </dsp:nvSpPr>
      <dsp:spPr>
        <a:xfrm>
          <a:off x="668232" y="1446636"/>
          <a:ext cx="11523767" cy="57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0" tIns="61230" rIns="61230" bIns="6123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Churn score is around 45-55 for no-churn customers whereas it is around 80-100 for customers who churn.</a:t>
          </a:r>
        </a:p>
      </dsp:txBody>
      <dsp:txXfrm>
        <a:off x="668232" y="1446636"/>
        <a:ext cx="11523767" cy="578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E3FA-61B9-4BB4-AC54-524B85CA9C5E}">
      <dsp:nvSpPr>
        <dsp:cNvPr id="0" name=""/>
        <dsp:cNvSpPr/>
      </dsp:nvSpPr>
      <dsp:spPr>
        <a:xfrm>
          <a:off x="0" y="329133"/>
          <a:ext cx="12192000" cy="60763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26F-59A4-4E4A-BA99-99AEE85A75AB}">
      <dsp:nvSpPr>
        <dsp:cNvPr id="0" name=""/>
        <dsp:cNvSpPr/>
      </dsp:nvSpPr>
      <dsp:spPr>
        <a:xfrm>
          <a:off x="183808" y="465851"/>
          <a:ext cx="334197" cy="334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8A36A-B28A-4DD1-B753-1C594F120BC3}">
      <dsp:nvSpPr>
        <dsp:cNvPr id="0" name=""/>
        <dsp:cNvSpPr/>
      </dsp:nvSpPr>
      <dsp:spPr>
        <a:xfrm>
          <a:off x="701814" y="329133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There are very few outliers for the Tenure months and the Total charges features.</a:t>
          </a:r>
        </a:p>
      </dsp:txBody>
      <dsp:txXfrm>
        <a:off x="701814" y="329133"/>
        <a:ext cx="11490185" cy="607632"/>
      </dsp:txXfrm>
    </dsp:sp>
    <dsp:sp modelId="{DC8C3026-C145-47B7-9135-3BDF24887542}">
      <dsp:nvSpPr>
        <dsp:cNvPr id="0" name=""/>
        <dsp:cNvSpPr/>
      </dsp:nvSpPr>
      <dsp:spPr>
        <a:xfrm>
          <a:off x="0" y="1088674"/>
          <a:ext cx="12192000" cy="607632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5D7CE-9B5D-4D0F-8492-49AF93543CE1}">
      <dsp:nvSpPr>
        <dsp:cNvPr id="0" name=""/>
        <dsp:cNvSpPr/>
      </dsp:nvSpPr>
      <dsp:spPr>
        <a:xfrm>
          <a:off x="183808" y="1225391"/>
          <a:ext cx="334197" cy="334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5430-EBFF-4B65-A59B-B127A5F81119}">
      <dsp:nvSpPr>
        <dsp:cNvPr id="0" name=""/>
        <dsp:cNvSpPr/>
      </dsp:nvSpPr>
      <dsp:spPr>
        <a:xfrm>
          <a:off x="701814" y="1088674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will keep these data points to utilize the information for customer behavior from these data points.</a:t>
          </a:r>
        </a:p>
      </dsp:txBody>
      <dsp:txXfrm>
        <a:off x="701814" y="1088674"/>
        <a:ext cx="11490185" cy="6076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A7AF-E5A6-4024-84A6-CD4900347C26}">
      <dsp:nvSpPr>
        <dsp:cNvPr id="0" name=""/>
        <dsp:cNvSpPr/>
      </dsp:nvSpPr>
      <dsp:spPr>
        <a:xfrm>
          <a:off x="0" y="349898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0574B-E529-44F1-87D2-B689507F1B61}">
      <dsp:nvSpPr>
        <dsp:cNvPr id="0" name=""/>
        <dsp:cNvSpPr/>
      </dsp:nvSpPr>
      <dsp:spPr>
        <a:xfrm>
          <a:off x="264160" y="128498"/>
          <a:ext cx="3698240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</dsp:txBody>
      <dsp:txXfrm>
        <a:off x="285776" y="150114"/>
        <a:ext cx="3655008" cy="399568"/>
      </dsp:txXfrm>
    </dsp:sp>
    <dsp:sp modelId="{10280DA7-F9E8-406B-95A2-6E61C0FEACC8}">
      <dsp:nvSpPr>
        <dsp:cNvPr id="0" name=""/>
        <dsp:cNvSpPr/>
      </dsp:nvSpPr>
      <dsp:spPr>
        <a:xfrm>
          <a:off x="0" y="1030298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1099990"/>
              <a:satOff val="-4867"/>
              <a:lumOff val="-8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CAAE9-F63A-43B7-98C4-719E933D5B3F}">
      <dsp:nvSpPr>
        <dsp:cNvPr id="0" name=""/>
        <dsp:cNvSpPr/>
      </dsp:nvSpPr>
      <dsp:spPr>
        <a:xfrm>
          <a:off x="264160" y="808898"/>
          <a:ext cx="3698240" cy="442800"/>
        </a:xfrm>
        <a:prstGeom prst="roundRect">
          <a:avLst/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Decision Trees </a:t>
          </a:r>
        </a:p>
      </dsp:txBody>
      <dsp:txXfrm>
        <a:off x="285776" y="830514"/>
        <a:ext cx="3655008" cy="399568"/>
      </dsp:txXfrm>
    </dsp:sp>
    <dsp:sp modelId="{88C0EBBD-8063-466F-BD16-A0C97CBC5EE7}">
      <dsp:nvSpPr>
        <dsp:cNvPr id="0" name=""/>
        <dsp:cNvSpPr/>
      </dsp:nvSpPr>
      <dsp:spPr>
        <a:xfrm>
          <a:off x="0" y="17106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5E068-C2F6-47E3-8962-4944ABCBA3CD}">
      <dsp:nvSpPr>
        <dsp:cNvPr id="0" name=""/>
        <dsp:cNvSpPr/>
      </dsp:nvSpPr>
      <dsp:spPr>
        <a:xfrm>
          <a:off x="264160" y="1489298"/>
          <a:ext cx="3698240" cy="442800"/>
        </a:xfrm>
        <a:prstGeom prst="roundRect">
          <a:avLst/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Random Forest</a:t>
          </a:r>
        </a:p>
      </dsp:txBody>
      <dsp:txXfrm>
        <a:off x="285776" y="1510914"/>
        <a:ext cx="3655008" cy="399568"/>
      </dsp:txXfrm>
    </dsp:sp>
    <dsp:sp modelId="{823C5FB1-9A70-4A70-A0F0-DB474432CE25}">
      <dsp:nvSpPr>
        <dsp:cNvPr id="0" name=""/>
        <dsp:cNvSpPr/>
      </dsp:nvSpPr>
      <dsp:spPr>
        <a:xfrm>
          <a:off x="0" y="23910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3299968"/>
              <a:satOff val="-14601"/>
              <a:lumOff val="-2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13E59-8DE9-4DAB-ADFB-2581259D39DB}">
      <dsp:nvSpPr>
        <dsp:cNvPr id="0" name=""/>
        <dsp:cNvSpPr/>
      </dsp:nvSpPr>
      <dsp:spPr>
        <a:xfrm>
          <a:off x="264160" y="2169699"/>
          <a:ext cx="3698240" cy="442800"/>
        </a:xfrm>
        <a:prstGeom prst="round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KNN</a:t>
          </a:r>
        </a:p>
      </dsp:txBody>
      <dsp:txXfrm>
        <a:off x="285776" y="2191315"/>
        <a:ext cx="3655008" cy="399568"/>
      </dsp:txXfrm>
    </dsp:sp>
    <dsp:sp modelId="{C1829676-F21C-41EC-9F17-0D26F996CB24}">
      <dsp:nvSpPr>
        <dsp:cNvPr id="0" name=""/>
        <dsp:cNvSpPr/>
      </dsp:nvSpPr>
      <dsp:spPr>
        <a:xfrm>
          <a:off x="0" y="30714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4399958"/>
              <a:satOff val="-19468"/>
              <a:lumOff val="-3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EA89E-643C-4432-A3EE-6B6402CDD248}">
      <dsp:nvSpPr>
        <dsp:cNvPr id="0" name=""/>
        <dsp:cNvSpPr/>
      </dsp:nvSpPr>
      <dsp:spPr>
        <a:xfrm>
          <a:off x="264160" y="2850099"/>
          <a:ext cx="3698240" cy="442800"/>
        </a:xfrm>
        <a:prstGeom prst="roundRect">
          <a:avLst/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XG Boost</a:t>
          </a:r>
        </a:p>
      </dsp:txBody>
      <dsp:txXfrm>
        <a:off x="285776" y="2871715"/>
        <a:ext cx="3655008" cy="399568"/>
      </dsp:txXfrm>
    </dsp:sp>
    <dsp:sp modelId="{D5696987-1955-4956-BA55-ABAE15674D78}">
      <dsp:nvSpPr>
        <dsp:cNvPr id="0" name=""/>
        <dsp:cNvSpPr/>
      </dsp:nvSpPr>
      <dsp:spPr>
        <a:xfrm>
          <a:off x="0" y="3751899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5499947"/>
              <a:satOff val="-24335"/>
              <a:lumOff val="-40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A866F-1AE6-4D9B-8D90-CDECCE757D6F}">
      <dsp:nvSpPr>
        <dsp:cNvPr id="0" name=""/>
        <dsp:cNvSpPr/>
      </dsp:nvSpPr>
      <dsp:spPr>
        <a:xfrm>
          <a:off x="264160" y="3530499"/>
          <a:ext cx="3698240" cy="442800"/>
        </a:xfrm>
        <a:prstGeom prst="roundRect">
          <a:avLst/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ADA Boost</a:t>
          </a:r>
        </a:p>
      </dsp:txBody>
      <dsp:txXfrm>
        <a:off x="285776" y="3552115"/>
        <a:ext cx="3655008" cy="399568"/>
      </dsp:txXfrm>
    </dsp:sp>
    <dsp:sp modelId="{B1B825E1-B701-43E4-A6A5-104BADF91568}">
      <dsp:nvSpPr>
        <dsp:cNvPr id="0" name=""/>
        <dsp:cNvSpPr/>
      </dsp:nvSpPr>
      <dsp:spPr>
        <a:xfrm>
          <a:off x="0" y="4432298"/>
          <a:ext cx="52832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C6E8B-C50B-4F63-9CD5-8062FF056E06}">
      <dsp:nvSpPr>
        <dsp:cNvPr id="0" name=""/>
        <dsp:cNvSpPr/>
      </dsp:nvSpPr>
      <dsp:spPr>
        <a:xfrm>
          <a:off x="264160" y="4210899"/>
          <a:ext cx="3698240" cy="442800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85" tIns="0" rIns="13978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CAT Boost</a:t>
          </a:r>
        </a:p>
      </dsp:txBody>
      <dsp:txXfrm>
        <a:off x="285776" y="4232515"/>
        <a:ext cx="365500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3E3FA-61B9-4BB4-AC54-524B85CA9C5E}">
      <dsp:nvSpPr>
        <dsp:cNvPr id="0" name=""/>
        <dsp:cNvSpPr/>
      </dsp:nvSpPr>
      <dsp:spPr>
        <a:xfrm>
          <a:off x="0" y="329133"/>
          <a:ext cx="12192000" cy="60763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26F-59A4-4E4A-BA99-99AEE85A75AB}">
      <dsp:nvSpPr>
        <dsp:cNvPr id="0" name=""/>
        <dsp:cNvSpPr/>
      </dsp:nvSpPr>
      <dsp:spPr>
        <a:xfrm>
          <a:off x="183808" y="465851"/>
          <a:ext cx="334197" cy="334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8A36A-B28A-4DD1-B753-1C594F120BC3}">
      <dsp:nvSpPr>
        <dsp:cNvPr id="0" name=""/>
        <dsp:cNvSpPr/>
      </dsp:nvSpPr>
      <dsp:spPr>
        <a:xfrm>
          <a:off x="701814" y="329133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Customer churn is higher when the monthly charges and total charges are higher.</a:t>
          </a:r>
        </a:p>
      </dsp:txBody>
      <dsp:txXfrm>
        <a:off x="701814" y="329133"/>
        <a:ext cx="11490185" cy="607632"/>
      </dsp:txXfrm>
    </dsp:sp>
    <dsp:sp modelId="{4D72671E-93E9-41D3-BFCF-C2583428AC7E}">
      <dsp:nvSpPr>
        <dsp:cNvPr id="0" name=""/>
        <dsp:cNvSpPr/>
      </dsp:nvSpPr>
      <dsp:spPr>
        <a:xfrm>
          <a:off x="0" y="1088674"/>
          <a:ext cx="12192000" cy="607632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AF087-4406-48F6-8BA3-B83DE84A9BAA}">
      <dsp:nvSpPr>
        <dsp:cNvPr id="0" name=""/>
        <dsp:cNvSpPr/>
      </dsp:nvSpPr>
      <dsp:spPr>
        <a:xfrm>
          <a:off x="183808" y="1225391"/>
          <a:ext cx="334197" cy="334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FFF78-BEB3-4F40-8158-577BBDA84B12}">
      <dsp:nvSpPr>
        <dsp:cNvPr id="0" name=""/>
        <dsp:cNvSpPr/>
      </dsp:nvSpPr>
      <dsp:spPr>
        <a:xfrm>
          <a:off x="701814" y="1088674"/>
          <a:ext cx="11490185" cy="607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8" tIns="64308" rIns="64308" bIns="643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company needs better customer service to advise customers on value-oriented plans for customer loyalty and retention. </a:t>
          </a:r>
        </a:p>
      </dsp:txBody>
      <dsp:txXfrm>
        <a:off x="701814" y="1088674"/>
        <a:ext cx="11490185" cy="607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A8954-0742-4622-93B9-D80D5903411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D0D01-D593-4AD4-B870-0321EFC0A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6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09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10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3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D0D01-D593-4AD4-B870-0321EFC0AA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6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F62A-4AC8-2928-8F5B-87F14AF3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3830-42BB-3FA4-23DA-5BE4E3A48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8FE03-367C-F37A-D8B8-3FDC8D32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0188-D4AD-B47B-8469-49E6E5BD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7BD3F-415A-9E54-34B6-41711DE8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8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C086-08F7-3F4B-EDAB-CD9F3CAC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346E1-5BCE-EB1C-6477-06CD6B67C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006BC-0AD5-4921-26C9-9BE35D21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059F8-C1CA-34FE-AE46-C132CB69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E8DB-7517-C531-9693-37F52DC1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5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83031-AE4F-8CFD-FE35-05DF40E78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51FE2-89DB-8E24-EEFF-CDA55A39B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D93BF-5775-0FAF-4038-D6176C95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C74CD-A798-CA0D-3B66-9329DBFF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4B26F-D1D4-B80D-7D01-45C2729C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F56-C47F-78FC-EA9A-90287BCA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83B7-4758-C60A-78F1-EC6895E1E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9A520-367D-4250-245D-8B0C0347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F679-04CC-D222-7EB8-F2AAE205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10EC3-5860-61A2-7E1D-9A7C0C2E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3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84CB-6337-279D-B50C-2A568475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08C07-04FA-3937-9B2C-3F896114E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AB1A5-B5EB-9DB0-1917-858B4E3D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52AD0-50E3-31E0-1E76-99D5D171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3C883-CDBF-729D-21C2-91F8DD72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1653-999F-17BA-4304-EEED3611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0EEB-A517-B552-B3A4-64162412C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0090E-B514-F876-E640-5D58A9BAC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D3365-433B-A8D2-55F1-8EAAEC07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F6D29-0516-4073-86B0-0C77B5E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0C929-59FB-9A8E-38F9-CE3E8024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9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DB69-7008-7DA1-3D2D-C9554871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5CAC4-59CB-C3C4-B1DF-BBC104E44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E7F55-545A-5C5C-0905-EA7709AAC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5D9BC-AA8F-7302-8AF5-3C1983C3A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4E383-15DA-922F-C28F-F1B55955C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2EA8D-580F-41EE-8833-A5CB5E97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A3A72-A0C5-907A-B8CF-33821655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AC43F-253D-4DC1-7173-CEF987DA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30F9-6A35-3472-64A2-5EB79AEE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A24D5-29B3-7A84-E561-DD8E1741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F7E29-F6E6-CF21-BBBA-840855DFB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16EAF-3567-C8F1-821B-A32A3572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3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53F21-EFB1-B04E-FA18-B0055A2C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2997A-2F39-E2D5-D7D2-2D586E68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D0DF4-B96E-B5C6-7BF5-6AD7C031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3FBE-0455-263F-5B22-413F9A17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6D5E-1495-4CC9-11ED-C48D38BC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4BC62-2159-192E-617F-161A313CF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0535D-B73B-96E5-3E75-85742AE5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5A743-BEA5-E099-B737-DD2EF61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43D95-33AB-1317-4DEA-2F9D06DF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1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75D5-EA2A-0321-EDBB-1698B8C6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C5BE8-637B-A46E-21AE-FD05E136B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A329-11C7-6785-E7B9-0F36285C7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E3A9B-EC27-F870-05B1-77150349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C596-FF61-71C2-AB07-6290F72C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F20B1-E0C5-1B64-5AF5-CA5697DB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1772B-92CF-9696-7F11-E97BA853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D826-8240-12EC-AD36-8993EC5E3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3083B-0FB8-945C-FA7C-85327916D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3D764-C8A6-4E0C-BE46-9DFAF135ACB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6FBD2-55A4-D3DE-5959-D12834A4E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DBE20-A304-F3C6-FB2D-F57D51D52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456CF1-A269-42C8-973C-8D05807A9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ringpoint.com/en-no/insights-events/blog/tips-for-predicting-and-preventing-churn/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microsoft.com/office/2007/relationships/hdphoto" Target="../media/hdphoto5.wdp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hyperlink" Target="https://hbr.org/2014/10/the-value-of-keeping-the-right-customers" TargetMode="External"/><Relationship Id="rId10" Type="http://schemas.microsoft.com/office/2007/relationships/diagramDrawing" Target="../diagrams/drawing1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forecastegy.com/posts/feature-importance-in-logistic-regression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kaggle.com/datasets/yeanzc/telco-customer-churn-ibm-datase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awyersandsettlements.com/blog/week-adjourned-11-25-16-comcast-walmart-telemarketing.html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energy.acm.org/conferences/eenergy/2019/registration.php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" name="Rectangle 3102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IFI 8420 Final Project</a:t>
            </a:r>
            <a:b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Shreyashi Mukhopadhyay</a:t>
            </a:r>
            <a:b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Telecom customer churn prediction: IBM Dataset</a:t>
            </a:r>
          </a:p>
        </p:txBody>
      </p:sp>
    </p:spTree>
    <p:extLst>
      <p:ext uri="{BB962C8B-B14F-4D97-AF65-F5344CB8AC3E}">
        <p14:creationId xmlns:p14="http://schemas.microsoft.com/office/powerpoint/2010/main" val="265909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76558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Geographical Distribution of Customer Churn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1C735-4991-21B2-FDBE-565EEB7416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10268"/>
          <a:stretch/>
        </p:blipFill>
        <p:spPr>
          <a:xfrm>
            <a:off x="0" y="786584"/>
            <a:ext cx="5479718" cy="2367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A3AE9-2B31-A5EC-704E-4AD7364148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9236"/>
          <a:stretch/>
        </p:blipFill>
        <p:spPr>
          <a:xfrm>
            <a:off x="7045550" y="791486"/>
            <a:ext cx="5146450" cy="2367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E08D4-DD75-A944-D29A-9528630FC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7768"/>
            <a:ext cx="5460054" cy="2675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BF953-A274-06CB-DCE0-D98B9664CA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b="2868"/>
          <a:stretch/>
        </p:blipFill>
        <p:spPr>
          <a:xfrm>
            <a:off x="7035718" y="3767935"/>
            <a:ext cx="5146450" cy="2675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8C21BE-ABC4-E285-2AB8-77FC2745D714}"/>
              </a:ext>
            </a:extLst>
          </p:cNvPr>
          <p:cNvSpPr txBox="1"/>
          <p:nvPr/>
        </p:nvSpPr>
        <p:spPr>
          <a:xfrm>
            <a:off x="1317523" y="6459794"/>
            <a:ext cx="35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Monthly Charges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8E551-CFBB-78F0-1592-72D9E9851CC1}"/>
              </a:ext>
            </a:extLst>
          </p:cNvPr>
          <p:cNvSpPr txBox="1"/>
          <p:nvPr/>
        </p:nvSpPr>
        <p:spPr>
          <a:xfrm>
            <a:off x="7428292" y="6464712"/>
            <a:ext cx="35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Churn Score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8FE5E6-DEF8-5C9B-EDCC-921A58C030E6}"/>
              </a:ext>
            </a:extLst>
          </p:cNvPr>
          <p:cNvSpPr txBox="1"/>
          <p:nvPr/>
        </p:nvSpPr>
        <p:spPr>
          <a:xfrm>
            <a:off x="1317523" y="3293806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Distribution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F822FE-3DD9-4562-71FB-A967E40711E0}"/>
              </a:ext>
            </a:extLst>
          </p:cNvPr>
          <p:cNvSpPr txBox="1"/>
          <p:nvPr/>
        </p:nvSpPr>
        <p:spPr>
          <a:xfrm>
            <a:off x="7753474" y="3254760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Churn values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66044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76558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Customer Churn by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77C6E7-1935-4776-49E5-D6171DF4AE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" y="1854124"/>
            <a:ext cx="6101099" cy="285011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2C4FEF2-CD71-7A87-42E8-273F6C3BF9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490" y="1849707"/>
            <a:ext cx="6007510" cy="28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7E2DF9-E1E6-ED0A-A5F5-B43D4342C9D1}"/>
              </a:ext>
            </a:extLst>
          </p:cNvPr>
          <p:cNvSpPr txBox="1"/>
          <p:nvPr/>
        </p:nvSpPr>
        <p:spPr>
          <a:xfrm>
            <a:off x="688258" y="4925961"/>
            <a:ext cx="11503742" cy="646986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Los Angeles, San Diego, San Francisco, San Jose, Fresno, Long Beach and Oakland have the highest customers and hence the churn values are also high.</a:t>
            </a:r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0E58E677-2ADD-4779-AEEE-1C3FB7FA8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736" y="5126031"/>
            <a:ext cx="282672" cy="2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76558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Customer churn by Contract type across Cities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E68F7E-B87C-4D02-DA70-03BC7E67CB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2951"/>
            <a:ext cx="4950961" cy="335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FA4C16C-3169-971D-1F21-885855D567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496" y="1576546"/>
            <a:ext cx="6884504" cy="32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4BDA9-52B3-73DE-76E7-1B616A9267C2}"/>
              </a:ext>
            </a:extLst>
          </p:cNvPr>
          <p:cNvSpPr txBox="1"/>
          <p:nvPr/>
        </p:nvSpPr>
        <p:spPr>
          <a:xfrm>
            <a:off x="688258" y="5565056"/>
            <a:ext cx="10707329" cy="71508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Los Angeles, San Diego, San Francisco, San Jose, Fresno, Long Beach and Oakland have the highest Monthly contracts, followed by one-year contracts and two-year contracts.</a:t>
            </a:r>
          </a:p>
        </p:txBody>
      </p:sp>
      <p:pic>
        <p:nvPicPr>
          <p:cNvPr id="5" name="Graphic 4" descr="Earth globe: Americas with solid fill">
            <a:extLst>
              <a:ext uri="{FF2B5EF4-FFF2-40B4-BE49-F238E27FC236}">
                <a16:creationId xmlns:a16="http://schemas.microsoft.com/office/drawing/2014/main" id="{40F21D34-EB46-FD36-7128-AE306E0C222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269" y="5721012"/>
            <a:ext cx="282672" cy="2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"/>
            <a:ext cx="12192000" cy="7262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Products and Services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DA886-980D-E671-E770-5D80B3891D90}"/>
              </a:ext>
            </a:extLst>
          </p:cNvPr>
          <p:cNvSpPr txBox="1"/>
          <p:nvPr/>
        </p:nvSpPr>
        <p:spPr>
          <a:xfrm>
            <a:off x="8622893" y="1721922"/>
            <a:ext cx="3449384" cy="425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Equal Distribution of Gender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Few Senior Citizens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Low Dependents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Month to month contracts 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subscription for Phone Service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subscription for Multiple lines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Higher Fiber optic customers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paperless billing preference</a:t>
            </a:r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AD1C68E5-05BA-5C9A-7113-70AF119B03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7178" y="1170043"/>
            <a:ext cx="432619" cy="3887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BF1CBC-5980-8130-392A-3902621A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5" y="1170043"/>
            <a:ext cx="8300115" cy="50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27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"/>
            <a:ext cx="12192000" cy="7262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 Products by Contracts &amp; Customer churn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DA886-980D-E671-E770-5D80B3891D90}"/>
              </a:ext>
            </a:extLst>
          </p:cNvPr>
          <p:cNvSpPr txBox="1"/>
          <p:nvPr/>
        </p:nvSpPr>
        <p:spPr>
          <a:xfrm>
            <a:off x="8676861" y="5595730"/>
            <a:ext cx="3395416" cy="38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E62E5-388C-963D-3B53-19577690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975"/>
            <a:ext cx="5204064" cy="4222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B48E1-7980-64C6-BC45-ED74CEF7E255}"/>
              </a:ext>
            </a:extLst>
          </p:cNvPr>
          <p:cNvSpPr txBox="1"/>
          <p:nvPr/>
        </p:nvSpPr>
        <p:spPr>
          <a:xfrm>
            <a:off x="282334" y="5797785"/>
            <a:ext cx="4977924" cy="919401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Month-to-month contracts are most popular across all categories of Phone, Internet, TV streaming and Movie Streaming Services.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36DF89B-3324-1D10-2D80-E4D719EA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592" y="923059"/>
            <a:ext cx="5373197" cy="459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F2296-3405-3712-AE1E-044AA6A2E602}"/>
              </a:ext>
            </a:extLst>
          </p:cNvPr>
          <p:cNvSpPr txBox="1"/>
          <p:nvPr/>
        </p:nvSpPr>
        <p:spPr>
          <a:xfrm>
            <a:off x="7069392" y="5791200"/>
            <a:ext cx="5083275" cy="919401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Phone services, TV streaming and Movie streaming show less customer churn whereas Internet service shows high churn for Fiber optic service.</a:t>
            </a:r>
          </a:p>
        </p:txBody>
      </p:sp>
    </p:spTree>
    <p:extLst>
      <p:ext uri="{BB962C8B-B14F-4D97-AF65-F5344CB8AC3E}">
        <p14:creationId xmlns:p14="http://schemas.microsoft.com/office/powerpoint/2010/main" val="377671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"/>
            <a:ext cx="12192000" cy="6821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 Services by Customer churn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DA886-980D-E671-E770-5D80B3891D90}"/>
              </a:ext>
            </a:extLst>
          </p:cNvPr>
          <p:cNvSpPr txBox="1"/>
          <p:nvPr/>
        </p:nvSpPr>
        <p:spPr>
          <a:xfrm>
            <a:off x="8676861" y="5595730"/>
            <a:ext cx="3395416" cy="38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B48E1-7980-64C6-BC45-ED74CEF7E255}"/>
              </a:ext>
            </a:extLst>
          </p:cNvPr>
          <p:cNvSpPr txBox="1"/>
          <p:nvPr/>
        </p:nvSpPr>
        <p:spPr>
          <a:xfrm>
            <a:off x="1130711" y="5888246"/>
            <a:ext cx="10795819" cy="664679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Customers prefer the Multiple lines, Online security, Online backup, Device protection, Tech support services and have very low churn value. Only the Electronic checks payment method has a high churn value.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7D69AB3-FB39-D51B-BE68-6C9188785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56" y="920590"/>
            <a:ext cx="7418898" cy="492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ustomer review with solid fill">
            <a:extLst>
              <a:ext uri="{FF2B5EF4-FFF2-40B4-BE49-F238E27FC236}">
                <a16:creationId xmlns:a16="http://schemas.microsoft.com/office/drawing/2014/main" id="{79534418-C853-74B1-FABE-BDA3A480C7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519" y="4898926"/>
            <a:ext cx="801346" cy="8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27" y="0"/>
            <a:ext cx="12192000" cy="66859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Continuous Customer Attributes</a:t>
            </a:r>
          </a:p>
        </p:txBody>
      </p:sp>
      <p:graphicFrame>
        <p:nvGraphicFramePr>
          <p:cNvPr id="2056" name="TextBox 1">
            <a:extLst>
              <a:ext uri="{FF2B5EF4-FFF2-40B4-BE49-F238E27FC236}">
                <a16:creationId xmlns:a16="http://schemas.microsoft.com/office/drawing/2014/main" id="{6F452A05-8FAF-A4DA-A756-8E49723FAF58}"/>
              </a:ext>
            </a:extLst>
          </p:cNvPr>
          <p:cNvGraphicFramePr/>
          <p:nvPr/>
        </p:nvGraphicFramePr>
        <p:xfrm>
          <a:off x="29491" y="4149212"/>
          <a:ext cx="12145363" cy="2703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2DD6CE2-F18B-29F9-9846-BC74D3A6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" y="1306764"/>
            <a:ext cx="12064186" cy="23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4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4"/>
            <a:ext cx="12192000" cy="71642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Attribute Trends across Tenure Months</a:t>
            </a:r>
          </a:p>
        </p:txBody>
      </p:sp>
      <p:graphicFrame>
        <p:nvGraphicFramePr>
          <p:cNvPr id="3086" name="TextBox 4">
            <a:extLst>
              <a:ext uri="{FF2B5EF4-FFF2-40B4-BE49-F238E27FC236}">
                <a16:creationId xmlns:a16="http://schemas.microsoft.com/office/drawing/2014/main" id="{A32241F8-0A44-CE86-670F-C44D7284B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946980"/>
              </p:ext>
            </p:extLst>
          </p:nvPr>
        </p:nvGraphicFramePr>
        <p:xfrm>
          <a:off x="0" y="4326199"/>
          <a:ext cx="12192000" cy="20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4" descr="A graph showing the amount of charge&#10;&#10;Description automatically generated">
            <a:extLst>
              <a:ext uri="{FF2B5EF4-FFF2-40B4-BE49-F238E27FC236}">
                <a16:creationId xmlns:a16="http://schemas.microsoft.com/office/drawing/2014/main" id="{CE7D10A7-EB54-ED0A-E3A4-4C53BFEB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6" y="1297537"/>
            <a:ext cx="4061563" cy="26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32FA0-6408-4824-083C-EA6C152D4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4969" y="1314734"/>
            <a:ext cx="4108792" cy="265275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8942308-C748-EE53-BC21-D242959F24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674" y="1425677"/>
            <a:ext cx="4140138" cy="25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3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70640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/>
              <a:t>Customer Charges by Churn Score</a:t>
            </a:r>
            <a:endParaRPr lang="en-US" sz="3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B08FCF-5CE4-B875-ABE5-E39A9EE71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3" y="1437748"/>
            <a:ext cx="5207604" cy="29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16C0335-E0B3-A0AE-465B-144E485BB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2" y="1358261"/>
            <a:ext cx="5538776" cy="306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AE3F4C-5E26-D4B6-577E-D8151EE6F1DF}"/>
              </a:ext>
            </a:extLst>
          </p:cNvPr>
          <p:cNvSpPr txBox="1"/>
          <p:nvPr/>
        </p:nvSpPr>
        <p:spPr>
          <a:xfrm>
            <a:off x="1337189" y="5260258"/>
            <a:ext cx="7669159" cy="88017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Customers churn  score increases beyond  Monthly charges between $60-70.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Customer churn score is higher when Total charges between $1000 - 2000. </a:t>
            </a: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547A8C9B-AF84-771A-C7F1-98B92E815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8329" y="5447071"/>
            <a:ext cx="522381" cy="5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34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4"/>
            <a:ext cx="12192000" cy="78524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Box plots for outlier detection</a:t>
            </a:r>
          </a:p>
        </p:txBody>
      </p:sp>
      <p:graphicFrame>
        <p:nvGraphicFramePr>
          <p:cNvPr id="3086" name="TextBox 4">
            <a:extLst>
              <a:ext uri="{FF2B5EF4-FFF2-40B4-BE49-F238E27FC236}">
                <a16:creationId xmlns:a16="http://schemas.microsoft.com/office/drawing/2014/main" id="{A32241F8-0A44-CE86-670F-C44D7284B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193241"/>
              </p:ext>
            </p:extLst>
          </p:nvPr>
        </p:nvGraphicFramePr>
        <p:xfrm>
          <a:off x="0" y="4326199"/>
          <a:ext cx="12192000" cy="20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C48303AB-558C-16BF-07F7-1DCBD42C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1" y="1491284"/>
            <a:ext cx="11779046" cy="240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6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4" name="Rectangle 31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622006" cy="330597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IFI 8420 Final Project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Shreyashi Mukhopadhyay</a:t>
            </a: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Telecom customer churn prediction: IBM Dataset</a:t>
            </a:r>
          </a:p>
        </p:txBody>
      </p:sp>
      <p:sp>
        <p:nvSpPr>
          <p:cNvPr id="3115" name="Rectangle 31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6" name="Rectangle 31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/>
        </p:blipFill>
        <p:spPr bwMode="auto">
          <a:xfrm>
            <a:off x="545238" y="1324108"/>
            <a:ext cx="7608304" cy="428074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Rectangle 310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"/>
            <a:ext cx="12192000" cy="65988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Distribution of Numerical Attributes by Contracts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A92CD-3CE6-89C2-3E4B-ECFC038A0954}"/>
              </a:ext>
            </a:extLst>
          </p:cNvPr>
          <p:cNvSpPr txBox="1"/>
          <p:nvPr/>
        </p:nvSpPr>
        <p:spPr>
          <a:xfrm>
            <a:off x="9016181" y="3683250"/>
            <a:ext cx="3175818" cy="257063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The month-to-month contract type has the highest value across all continuous customer attributes across all contract types as the customer’s preferred product followed by Two-year plans and One-year plans.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FEB1226-3112-0D4A-3E07-B8DF21D95F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" y="784479"/>
            <a:ext cx="4340747" cy="205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030B62-F811-A388-25A7-CCD6A21F79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67" y="796412"/>
            <a:ext cx="3858239" cy="213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4AC3CE2-6024-9CAD-EA81-67A893C7D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06" y="793043"/>
            <a:ext cx="4033213" cy="222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003D968-6140-90BF-40EA-C103931A17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" y="3707360"/>
            <a:ext cx="4391552" cy="242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6A887DD-E085-161C-D61A-AE638DB1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18" y="3730902"/>
            <a:ext cx="4386872" cy="245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arget Audience with solid fill">
            <a:extLst>
              <a:ext uri="{FF2B5EF4-FFF2-40B4-BE49-F238E27FC236}">
                <a16:creationId xmlns:a16="http://schemas.microsoft.com/office/drawing/2014/main" id="{E1F39528-B870-DFCB-6A85-842CDE6B79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4051" y="3194036"/>
            <a:ext cx="536866" cy="5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8"/>
            <a:ext cx="12192000" cy="70546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Average Customer Lifetime Value with Tenure months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4BDA9-52B3-73DE-76E7-1B616A9267C2}"/>
              </a:ext>
            </a:extLst>
          </p:cNvPr>
          <p:cNvSpPr txBox="1"/>
          <p:nvPr/>
        </p:nvSpPr>
        <p:spPr>
          <a:xfrm>
            <a:off x="354907" y="5485976"/>
            <a:ext cx="11823851" cy="646986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Customer Lifetime value is constant around 4000 for the first 48 months and then it suddenly increases to around 5000 beyond the 48 months.</a:t>
            </a:r>
          </a:p>
        </p:txBody>
      </p:sp>
      <p:pic>
        <p:nvPicPr>
          <p:cNvPr id="5" name="Graphic 4" descr="Address Book with solid fill">
            <a:extLst>
              <a:ext uri="{FF2B5EF4-FFF2-40B4-BE49-F238E27FC236}">
                <a16:creationId xmlns:a16="http://schemas.microsoft.com/office/drawing/2014/main" id="{40F21D34-EB46-FD36-7128-AE306E0C222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38" y="5676852"/>
            <a:ext cx="282672" cy="28267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ECCAA16-034E-52BA-9E37-B80010E94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20" y="1394631"/>
            <a:ext cx="12197110" cy="34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5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"/>
            <a:ext cx="12192000" cy="57876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Correlation Heatmap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495338C-4D89-3FF9-1901-CA4A4AA06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" y="825909"/>
            <a:ext cx="6533537" cy="493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EC778C-5772-EC01-B850-D5CEE49C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50" y="639096"/>
            <a:ext cx="3303637" cy="5757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571A1-1A9A-4719-BF47-15844E36114A}"/>
              </a:ext>
            </a:extLst>
          </p:cNvPr>
          <p:cNvSpPr txBox="1"/>
          <p:nvPr/>
        </p:nvSpPr>
        <p:spPr>
          <a:xfrm>
            <a:off x="157317" y="5958348"/>
            <a:ext cx="8642554" cy="64698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Many of the products and services show high correlation which shows the customer’s tendency to bundle products and services.</a:t>
            </a:r>
          </a:p>
        </p:txBody>
      </p:sp>
    </p:spTree>
    <p:extLst>
      <p:ext uri="{BB962C8B-B14F-4D97-AF65-F5344CB8AC3E}">
        <p14:creationId xmlns:p14="http://schemas.microsoft.com/office/powerpoint/2010/main" val="81895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05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4" y="1681315"/>
            <a:ext cx="4837176" cy="2979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Churn Prediction with Machine Learning</a:t>
            </a:r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Rectangle 410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1D9EF8F8-B4D7-4C97-0F79-4872199D9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r="-1" b="-1"/>
          <a:stretch/>
        </p:blipFill>
        <p:spPr bwMode="auto">
          <a:xfrm>
            <a:off x="7114162" y="471748"/>
            <a:ext cx="4324849" cy="25520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" name="Rectangle 41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revent Telecom Customer Churn With Artificial Intelligence - TelcoBuddy">
            <a:extLst>
              <a:ext uri="{FF2B5EF4-FFF2-40B4-BE49-F238E27FC236}">
                <a16:creationId xmlns:a16="http://schemas.microsoft.com/office/drawing/2014/main" id="{C5276CFC-D5F6-D7F6-4887-7581DE93E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4" r="-2" b="-2"/>
          <a:stretch/>
        </p:blipFill>
        <p:spPr bwMode="auto"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6"/>
            <a:ext cx="12192000" cy="69096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3200" dirty="0"/>
              <a:t>Machine learning &amp; Churn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F5125-CA7E-5F76-5918-BC8452D8925C}"/>
              </a:ext>
            </a:extLst>
          </p:cNvPr>
          <p:cNvSpPr txBox="1"/>
          <p:nvPr/>
        </p:nvSpPr>
        <p:spPr>
          <a:xfrm>
            <a:off x="757084" y="6282816"/>
            <a:ext cx="10785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https://www.bearingpoint.com/en-no/insights-events/blog/tips-for-predicting-and-preventing-churn/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1B9CDC7-C045-4A53-EF0B-F6EC3E4B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13" y="3954877"/>
            <a:ext cx="6139630" cy="194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29378-D043-009C-75DC-E07DF05404EB}"/>
              </a:ext>
            </a:extLst>
          </p:cNvPr>
          <p:cNvSpPr txBox="1"/>
          <p:nvPr/>
        </p:nvSpPr>
        <p:spPr>
          <a:xfrm>
            <a:off x="1199535" y="1907454"/>
            <a:ext cx="209427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7073C-1B7A-1DBC-CC02-48CA4017DA49}"/>
              </a:ext>
            </a:extLst>
          </p:cNvPr>
          <p:cNvSpPr txBox="1"/>
          <p:nvPr/>
        </p:nvSpPr>
        <p:spPr>
          <a:xfrm>
            <a:off x="757082" y="4661731"/>
            <a:ext cx="2546555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Product pricing strategy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0A9715-0CEF-34C6-A0B6-8CFC0293E09B}"/>
              </a:ext>
            </a:extLst>
          </p:cNvPr>
          <p:cNvSpPr/>
          <p:nvPr/>
        </p:nvSpPr>
        <p:spPr>
          <a:xfrm>
            <a:off x="3422878" y="1888725"/>
            <a:ext cx="500195" cy="42185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EF349-89CD-EE1D-BC68-EE7EB1E951C2}"/>
              </a:ext>
            </a:extLst>
          </p:cNvPr>
          <p:cNvSpPr/>
          <p:nvPr/>
        </p:nvSpPr>
        <p:spPr>
          <a:xfrm>
            <a:off x="3441291" y="4622400"/>
            <a:ext cx="481782" cy="40866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Churn Analysis: How to Retain Customers [Telecom Case Study]">
            <a:extLst>
              <a:ext uri="{FF2B5EF4-FFF2-40B4-BE49-F238E27FC236}">
                <a16:creationId xmlns:a16="http://schemas.microsoft.com/office/drawing/2014/main" id="{81BF6A37-2674-710F-971B-661553B18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8" t="27240"/>
          <a:stretch/>
        </p:blipFill>
        <p:spPr bwMode="auto">
          <a:xfrm>
            <a:off x="4482009" y="1218174"/>
            <a:ext cx="5284201" cy="221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463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60826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PCA – Dimensionality Reduction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89F71-446F-FEC9-7180-DA490C78D4D8}"/>
              </a:ext>
            </a:extLst>
          </p:cNvPr>
          <p:cNvSpPr txBox="1"/>
          <p:nvPr/>
        </p:nvSpPr>
        <p:spPr>
          <a:xfrm>
            <a:off x="4414675" y="2585886"/>
            <a:ext cx="2261441" cy="4086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n_Components = 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BE9E6-D25C-375F-0B00-C642ECA8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" y="925691"/>
            <a:ext cx="11985523" cy="126817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16E9FCC-3EC0-CF4B-F1CE-9738DA4EF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" y="3387060"/>
            <a:ext cx="3584241" cy="28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E2F06F4-59EE-F9D8-CBC3-0508B3949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71" y="2409865"/>
            <a:ext cx="4306529" cy="44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6C1DA8D-9B91-4526-50CE-B94E8EDD05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"/>
          <a:stretch/>
        </p:blipFill>
        <p:spPr>
          <a:xfrm>
            <a:off x="3918001" y="3429000"/>
            <a:ext cx="4198679" cy="26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5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99"/>
            <a:ext cx="12192000" cy="67709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Model Fitting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761674B-63D2-58C2-3266-9D4368BE9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924890"/>
              </p:ext>
            </p:extLst>
          </p:nvPr>
        </p:nvGraphicFramePr>
        <p:xfrm>
          <a:off x="4876800" y="1445343"/>
          <a:ext cx="5283200" cy="4938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E4BA45-D987-94D8-21DD-5701F88BD87D}"/>
              </a:ext>
            </a:extLst>
          </p:cNvPr>
          <p:cNvSpPr txBox="1"/>
          <p:nvPr/>
        </p:nvSpPr>
        <p:spPr>
          <a:xfrm>
            <a:off x="5142268" y="943897"/>
            <a:ext cx="3215148" cy="408623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Classification Models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6C546F-D432-633F-2E3A-55FAB8C665E8}"/>
              </a:ext>
            </a:extLst>
          </p:cNvPr>
          <p:cNvGrpSpPr/>
          <p:nvPr/>
        </p:nvGrpSpPr>
        <p:grpSpPr>
          <a:xfrm>
            <a:off x="629266" y="1179873"/>
            <a:ext cx="2133600" cy="4914634"/>
            <a:chOff x="629266" y="1504337"/>
            <a:chExt cx="2133600" cy="491463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8990366-1B2E-1FF7-7ED7-738507EDCA7D}"/>
                </a:ext>
              </a:extLst>
            </p:cNvPr>
            <p:cNvSpPr/>
            <p:nvPr/>
          </p:nvSpPr>
          <p:spPr>
            <a:xfrm rot="5400000">
              <a:off x="1440285" y="3164524"/>
              <a:ext cx="375092" cy="282416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08C254A6-E62A-B309-B555-3577B6D5006B}"/>
                </a:ext>
              </a:extLst>
            </p:cNvPr>
            <p:cNvSpPr/>
            <p:nvPr/>
          </p:nvSpPr>
          <p:spPr>
            <a:xfrm rot="5400000">
              <a:off x="1502626" y="4388985"/>
              <a:ext cx="350307" cy="26271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921DD74-6E8A-6746-117E-14A9D3595B8E}"/>
                </a:ext>
              </a:extLst>
            </p:cNvPr>
            <p:cNvGrpSpPr/>
            <p:nvPr/>
          </p:nvGrpSpPr>
          <p:grpSpPr>
            <a:xfrm>
              <a:off x="629266" y="1504337"/>
              <a:ext cx="2133600" cy="4914634"/>
              <a:chOff x="629266" y="1494505"/>
              <a:chExt cx="2133600" cy="491463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C09D72-1C7C-4FD5-03D1-AB9ABAC950E0}"/>
                  </a:ext>
                </a:extLst>
              </p:cNvPr>
              <p:cNvSpPr txBox="1"/>
              <p:nvPr/>
            </p:nvSpPr>
            <p:spPr>
              <a:xfrm>
                <a:off x="796414" y="1494505"/>
                <a:ext cx="1966452" cy="408623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Preprocessing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A89EC37-86A0-3AA8-CF05-37A4EAA46A3F}"/>
                  </a:ext>
                </a:extLst>
              </p:cNvPr>
              <p:cNvSpPr/>
              <p:nvPr/>
            </p:nvSpPr>
            <p:spPr>
              <a:xfrm>
                <a:off x="688259" y="2369574"/>
                <a:ext cx="2074607" cy="501445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Feature Encoding 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60FEBEA-A480-1D75-6DBF-879493AD68BB}"/>
                  </a:ext>
                </a:extLst>
              </p:cNvPr>
              <p:cNvSpPr/>
              <p:nvPr/>
            </p:nvSpPr>
            <p:spPr>
              <a:xfrm>
                <a:off x="653837" y="3608442"/>
                <a:ext cx="2074607" cy="501445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Min-max scaling 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1520594-CCA4-AD3B-D819-20B8062EFB3B}"/>
                  </a:ext>
                </a:extLst>
              </p:cNvPr>
              <p:cNvSpPr/>
              <p:nvPr/>
            </p:nvSpPr>
            <p:spPr>
              <a:xfrm>
                <a:off x="629266" y="4807982"/>
                <a:ext cx="2084438" cy="501445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PCA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9CFD5FD-7720-CDEB-2B96-BA80AB4D2346}"/>
                  </a:ext>
                </a:extLst>
              </p:cNvPr>
              <p:cNvSpPr/>
              <p:nvPr/>
            </p:nvSpPr>
            <p:spPr>
              <a:xfrm>
                <a:off x="629266" y="5907693"/>
                <a:ext cx="2084438" cy="501446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Train Test Split</a:t>
                </a:r>
              </a:p>
            </p:txBody>
          </p:sp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F3FCFE4-1858-8B77-FE27-1162EFDD8408}"/>
                </a:ext>
              </a:extLst>
            </p:cNvPr>
            <p:cNvSpPr/>
            <p:nvPr/>
          </p:nvSpPr>
          <p:spPr>
            <a:xfrm rot="5400000">
              <a:off x="1473131" y="5553521"/>
              <a:ext cx="350307" cy="26271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863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32" y="759538"/>
            <a:ext cx="6709304" cy="74619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36405-87F9-0FE9-E5EC-3EED0B5449BD}"/>
              </a:ext>
            </a:extLst>
          </p:cNvPr>
          <p:cNvSpPr txBox="1"/>
          <p:nvPr/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CATBoost and ADABoost models have the highest accuracies followed by Logistic Regression.</a:t>
            </a:r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A graph showing different colors of bars&#10;&#10;Description automatically generated with medium confidence">
            <a:extLst>
              <a:ext uri="{FF2B5EF4-FFF2-40B4-BE49-F238E27FC236}">
                <a16:creationId xmlns:a16="http://schemas.microsoft.com/office/drawing/2014/main" id="{C4805107-290E-0702-B2E0-10DC60CA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58" y="2682201"/>
            <a:ext cx="11097349" cy="30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79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7182" name="Straight Connector 718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85" name="Rectangle 718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DB5CB57-DD81-7308-0312-29DB301FC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464" y="1376516"/>
            <a:ext cx="6985498" cy="39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2C6342-02D6-8819-06BB-C8616FA1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86" y="1926491"/>
            <a:ext cx="3857549" cy="249454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2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401246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83440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br>
              <a:rPr lang="en-US" sz="3000" dirty="0"/>
            </a:br>
            <a:r>
              <a:rPr lang="en-US" sz="3000" dirty="0"/>
              <a:t>Business Question: Customer Churn Analysis 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2" name="Picture 2" descr="Estimating customer churn based on usage data | by Haribabu Inuganti | Data  Science at Microsoft | Medium">
            <a:extLst>
              <a:ext uri="{FF2B5EF4-FFF2-40B4-BE49-F238E27FC236}">
                <a16:creationId xmlns:a16="http://schemas.microsoft.com/office/drawing/2014/main" id="{45F98385-EBEA-4D08-5644-95F4C7D90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2" y="2632137"/>
            <a:ext cx="4813987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F5125-CA7E-5F76-5918-BC8452D8925C}"/>
              </a:ext>
            </a:extLst>
          </p:cNvPr>
          <p:cNvSpPr txBox="1"/>
          <p:nvPr/>
        </p:nvSpPr>
        <p:spPr>
          <a:xfrm>
            <a:off x="757084" y="6282816"/>
            <a:ext cx="1078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https://hbr.org/2014/10/the-value-of-keeping-the-right-customers</a:t>
            </a:r>
            <a:endParaRPr lang="en-US" dirty="0"/>
          </a:p>
        </p:txBody>
      </p:sp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AFDE4E75-1D7F-47C9-EF72-66D9BD355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391699"/>
              </p:ext>
            </p:extLst>
          </p:nvPr>
        </p:nvGraphicFramePr>
        <p:xfrm>
          <a:off x="5171768" y="1295648"/>
          <a:ext cx="6882579" cy="4692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5428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0" y="9832"/>
            <a:ext cx="12191999" cy="59976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/>
              <a:t>Feature Importances with ADA Boost</a:t>
            </a:r>
            <a:endParaRPr lang="en-US" sz="3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90D12B9-596F-038E-F504-DD991C33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50" y="1110358"/>
            <a:ext cx="7517891" cy="399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87A5D-B9CF-D8FF-AF8D-A924AE148E84}"/>
              </a:ext>
            </a:extLst>
          </p:cNvPr>
          <p:cNvSpPr txBox="1"/>
          <p:nvPr/>
        </p:nvSpPr>
        <p:spPr>
          <a:xfrm>
            <a:off x="216308" y="5608912"/>
            <a:ext cx="8453787" cy="919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Accuracy = 0.9182658137882018 Precision: 0.8471849865951743 Recall: 0.8449197860962567    F1 Score: 0.8460508701472558</a:t>
            </a:r>
          </a:p>
          <a:p>
            <a:r>
              <a:rPr lang="en-US" sz="1600" b="1">
                <a:solidFill>
                  <a:srgbClr val="212121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ROC Area under Curve = 0.8948703480336075</a:t>
            </a:r>
            <a:endParaRPr lang="en-US" sz="1600" b="1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0EB6E-5E61-2012-B995-AA2EEBD94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362" y="757082"/>
            <a:ext cx="2884212" cy="30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407DE58-5E71-7F73-F17B-9125F08D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694" y="4177366"/>
            <a:ext cx="3153877" cy="24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34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72625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Logistic Regression Feature Importances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E9BF1-C7AC-CA17-4DF6-583B489C6AB5}"/>
              </a:ext>
            </a:extLst>
          </p:cNvPr>
          <p:cNvSpPr txBox="1"/>
          <p:nvPr/>
        </p:nvSpPr>
        <p:spPr>
          <a:xfrm>
            <a:off x="1307691" y="6441437"/>
            <a:ext cx="800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How To Get Feature Importance In Logistic Regression | </a:t>
            </a:r>
            <a:r>
              <a:rPr lang="en-US" dirty="0" err="1">
                <a:hlinkClick r:id="rId2"/>
              </a:rPr>
              <a:t>Forecastegy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24F66-A825-872A-F510-0F1024B622D0}"/>
              </a:ext>
            </a:extLst>
          </p:cNvPr>
          <p:cNvSpPr txBox="1"/>
          <p:nvPr/>
        </p:nvSpPr>
        <p:spPr>
          <a:xfrm>
            <a:off x="2" y="5154089"/>
            <a:ext cx="4336026" cy="91940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A negative coefficient means that an increase in the feature value will decrease the log odds of the positive class, making it less likely.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2C4516-C01F-6686-FE15-6431A8357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" y="1033652"/>
            <a:ext cx="7855723" cy="41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A80A3-6DD3-E10B-E426-B53D998D085C}"/>
              </a:ext>
            </a:extLst>
          </p:cNvPr>
          <p:cNvSpPr txBox="1"/>
          <p:nvPr/>
        </p:nvSpPr>
        <p:spPr>
          <a:xfrm>
            <a:off x="7983794" y="3204070"/>
            <a:ext cx="4129550" cy="180474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Accuracy:0.9175550817341862 Precision: 0.8359375    Recall: 0.8582887700534759   F1 Score: 0.8469656992084431 </a:t>
            </a:r>
          </a:p>
          <a:p>
            <a:r>
              <a:rPr lang="en-US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ROC Area under Curve: 0.8986506773791098</a:t>
            </a:r>
            <a:endParaRPr 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A5D22-F9BA-1B4F-A07E-9C472BB552BB}"/>
              </a:ext>
            </a:extLst>
          </p:cNvPr>
          <p:cNvSpPr txBox="1"/>
          <p:nvPr/>
        </p:nvSpPr>
        <p:spPr>
          <a:xfrm>
            <a:off x="8052370" y="1150822"/>
            <a:ext cx="4129550" cy="1191816"/>
          </a:xfrm>
          <a:prstGeom prst="round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A </a:t>
            </a:r>
            <a:r>
              <a:rPr lang="en-US" sz="1400" dirty="0">
                <a:solidFill>
                  <a:schemeClr val="dk1"/>
                </a:solidFill>
              </a:rPr>
              <a:t>positive</a:t>
            </a:r>
            <a:r>
              <a:rPr lang="en-US" sz="1600" dirty="0"/>
              <a:t> coefficient means that an increase in the feature value will increase the log odds of the positive class, making it more likely.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0BAECB-19D0-1BE6-1A15-5E20B6C6C8C7}"/>
              </a:ext>
            </a:extLst>
          </p:cNvPr>
          <p:cNvSpPr/>
          <p:nvPr/>
        </p:nvSpPr>
        <p:spPr>
          <a:xfrm>
            <a:off x="8327921" y="855406"/>
            <a:ext cx="349046" cy="178246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5D43E3-DA5C-F11A-8BD9-F9C5732BDA0F}"/>
              </a:ext>
            </a:extLst>
          </p:cNvPr>
          <p:cNvSpPr/>
          <p:nvPr/>
        </p:nvSpPr>
        <p:spPr>
          <a:xfrm rot="10800000">
            <a:off x="398176" y="4930890"/>
            <a:ext cx="349046" cy="178246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82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testing on sample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900DA-91A4-16C2-533D-383CF50B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569" y="2872564"/>
            <a:ext cx="4312127" cy="3363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B9D5C5-F628-177F-E7AB-97E87757FDF6}"/>
              </a:ext>
            </a:extLst>
          </p:cNvPr>
          <p:cNvSpPr txBox="1"/>
          <p:nvPr/>
        </p:nvSpPr>
        <p:spPr>
          <a:xfrm>
            <a:off x="2249612" y="2381967"/>
            <a:ext cx="2096246" cy="3305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 defTabSz="786384"/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Logistic Regression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0EFC7-77EA-20A9-F722-69316080A0C0}"/>
              </a:ext>
            </a:extLst>
          </p:cNvPr>
          <p:cNvSpPr txBox="1"/>
          <p:nvPr/>
        </p:nvSpPr>
        <p:spPr>
          <a:xfrm>
            <a:off x="8018309" y="2405175"/>
            <a:ext cx="1931937" cy="3305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786384">
              <a:defRPr sz="1548"/>
            </a:lvl1pPr>
          </a:lstStyle>
          <a:p>
            <a:pPr algn="ctr"/>
            <a:r>
              <a:rPr lang="en-US" dirty="0"/>
              <a:t>ADA Boost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6412B2-21C3-6A26-D98C-B8A8AE45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" y="2889514"/>
            <a:ext cx="5287113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61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K-Fold Cross Validation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8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108154"/>
            <a:ext cx="8052618" cy="599768"/>
          </a:xfrm>
        </p:spPr>
        <p:txBody>
          <a:bodyPr>
            <a:normAutofit fontScale="90000"/>
          </a:bodyPr>
          <a:lstStyle/>
          <a:p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0" y="0"/>
            <a:ext cx="12191999" cy="79641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Comparison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0921D12-1A14-71D0-3C24-2F74BB114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2" y="1755744"/>
            <a:ext cx="11252718" cy="33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584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97" name="Group 1229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2292" name="Straight Connector 1229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Rectangle 1229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294947"/>
            <a:ext cx="10030555" cy="5455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Evaluation metrics K-fold cross validation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A954D8-7AE3-42DF-23A3-8349B1F9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47" y="1859719"/>
            <a:ext cx="4440716" cy="2338656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55D81F7-5620-F05E-4C7C-6AA665587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5" y="1638575"/>
            <a:ext cx="6686882" cy="378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925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ABF2F0C7-7F77-25D7-DDD8-805E25A7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" y="924232"/>
            <a:ext cx="8247542" cy="438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FC8C20F-6692-B5E5-3E8B-03656441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72" y="927623"/>
            <a:ext cx="3097159" cy="32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D4D411D-1F53-D2EC-C679-8E84CB8BA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03" y="4355077"/>
            <a:ext cx="3200560" cy="249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C79F0-4B68-2980-4C70-98F01D20265F}"/>
              </a:ext>
            </a:extLst>
          </p:cNvPr>
          <p:cNvSpPr/>
          <p:nvPr/>
        </p:nvSpPr>
        <p:spPr>
          <a:xfrm>
            <a:off x="0" y="0"/>
            <a:ext cx="12191999" cy="9242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Best model: Random Forest (Recall Score &amp; ROC AUC Score)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E38C3-650E-D9D9-9A9A-55ED216A042B}"/>
              </a:ext>
            </a:extLst>
          </p:cNvPr>
          <p:cNvSpPr txBox="1"/>
          <p:nvPr/>
        </p:nvSpPr>
        <p:spPr>
          <a:xfrm>
            <a:off x="2032811" y="5377006"/>
            <a:ext cx="5341383" cy="14642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Accuracy: 0.9273328541199712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Precision: 0.8237988209809695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Recall: 0.9243067611447424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F1 Score: 0.8710603165192733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Average ROC AUC Score: 0.9264066049150225</a:t>
            </a:r>
          </a:p>
        </p:txBody>
      </p:sp>
    </p:spTree>
    <p:extLst>
      <p:ext uri="{BB962C8B-B14F-4D97-AF65-F5344CB8AC3E}">
        <p14:creationId xmlns:p14="http://schemas.microsoft.com/office/powerpoint/2010/main" val="4095208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34428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250000"/>
              </a:lnSpc>
            </a:pPr>
            <a:r>
              <a: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Testing the Random Forest K-fold model on sample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A5D3B3B-9564-C4F2-962A-1612D81E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784319"/>
            <a:ext cx="6846363" cy="51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30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Conclusions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108154"/>
            <a:ext cx="8052618" cy="599768"/>
          </a:xfrm>
        </p:spPr>
        <p:txBody>
          <a:bodyPr>
            <a:normAutofit fontScale="90000"/>
          </a:bodyPr>
          <a:lstStyle/>
          <a:p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0" y="0"/>
            <a:ext cx="12191999" cy="9242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3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D56AC-78D4-4BEA-6DEF-477D65FC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 Source: Kaggle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28DB2-2301-0B48-D154-ECFA1285AEBF}"/>
              </a:ext>
            </a:extLst>
          </p:cNvPr>
          <p:cNvSpPr txBox="1"/>
          <p:nvPr/>
        </p:nvSpPr>
        <p:spPr>
          <a:xfrm>
            <a:off x="1060232" y="4984740"/>
            <a:ext cx="10071536" cy="448377"/>
          </a:xfrm>
          <a:prstGeom prst="round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/>
              <a:t>The data has been sourced from Kaggle at: </a:t>
            </a:r>
            <a:r>
              <a:rPr lang="en-US" sz="1900">
                <a:hlinkClick r:id="rId2"/>
              </a:rPr>
              <a:t>Telco customer churn: IBM dataset (kaggle.com)</a:t>
            </a:r>
            <a:endParaRPr lang="en-US" sz="1900"/>
          </a:p>
        </p:txBody>
      </p:sp>
      <p:pic>
        <p:nvPicPr>
          <p:cNvPr id="4" name="Picture 3" descr="A blue and white striped logo">
            <a:extLst>
              <a:ext uri="{FF2B5EF4-FFF2-40B4-BE49-F238E27FC236}">
                <a16:creationId xmlns:a16="http://schemas.microsoft.com/office/drawing/2014/main" id="{F2FB58F9-BA85-A35B-1703-3CF1B3A7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717" y="1467411"/>
            <a:ext cx="5069590" cy="1406811"/>
          </a:xfrm>
          <a:prstGeom prst="rect">
            <a:avLst/>
          </a:prstGeom>
        </p:spPr>
      </p:pic>
      <p:pic>
        <p:nvPicPr>
          <p:cNvPr id="8" name="Picture 7" descr="A logo with a colorful design&#10;&#10;Description automatically generated">
            <a:extLst>
              <a:ext uri="{FF2B5EF4-FFF2-40B4-BE49-F238E27FC236}">
                <a16:creationId xmlns:a16="http://schemas.microsoft.com/office/drawing/2014/main" id="{306C7C0D-D6BE-8481-3F3A-C308E2C68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5210" y="856276"/>
            <a:ext cx="2999232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5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108154"/>
            <a:ext cx="8052618" cy="599768"/>
          </a:xfrm>
        </p:spPr>
        <p:txBody>
          <a:bodyPr>
            <a:normAutofit fontScale="90000"/>
          </a:bodyPr>
          <a:lstStyle/>
          <a:p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0" y="0"/>
            <a:ext cx="12191999" cy="9242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02C-7204-1DB4-7135-F57D9385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108154"/>
            <a:ext cx="8052618" cy="599768"/>
          </a:xfrm>
        </p:spPr>
        <p:txBody>
          <a:bodyPr>
            <a:normAutofit fontScale="90000"/>
          </a:bodyPr>
          <a:lstStyle/>
          <a:p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10702-E223-F3E9-3225-5A7FC6392A94}"/>
              </a:ext>
            </a:extLst>
          </p:cNvPr>
          <p:cNvSpPr/>
          <p:nvPr/>
        </p:nvSpPr>
        <p:spPr>
          <a:xfrm>
            <a:off x="0" y="0"/>
            <a:ext cx="12191999" cy="92423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79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DEDB6D-DC24-0F34-A96D-0B4706791A56}"/>
              </a:ext>
            </a:extLst>
          </p:cNvPr>
          <p:cNvSpPr txBox="1"/>
          <p:nvPr/>
        </p:nvSpPr>
        <p:spPr>
          <a:xfrm>
            <a:off x="762001" y="5074024"/>
            <a:ext cx="10109199" cy="59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Suggestions</a:t>
            </a:r>
          </a:p>
        </p:txBody>
      </p:sp>
      <p:pic>
        <p:nvPicPr>
          <p:cNvPr id="10242" name="Picture 2" descr="Reducing churn in slowdown">
            <a:extLst>
              <a:ext uri="{FF2B5EF4-FFF2-40B4-BE49-F238E27FC236}">
                <a16:creationId xmlns:a16="http://schemas.microsoft.com/office/drawing/2014/main" id="{C0BB3338-55F3-5387-F15F-64C27D544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" r="1778" b="3"/>
          <a:stretch/>
        </p:blipFill>
        <p:spPr bwMode="auto">
          <a:xfrm>
            <a:off x="20" y="-39"/>
            <a:ext cx="12191980" cy="417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2" name="Straight Connector 1025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950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ducing Customer Churn for Telcos - A Data-Driven Approach Powered by  Business Intelligence - UИSCЯAMBL">
            <a:extLst>
              <a:ext uri="{FF2B5EF4-FFF2-40B4-BE49-F238E27FC236}">
                <a16:creationId xmlns:a16="http://schemas.microsoft.com/office/drawing/2014/main" id="{E14CF86D-62B3-09E1-3E08-9014DB6EC7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5F75EA2-2922-CCA8-3999-22936D90EA38}"/>
              </a:ext>
            </a:extLst>
          </p:cNvPr>
          <p:cNvSpPr/>
          <p:nvPr/>
        </p:nvSpPr>
        <p:spPr>
          <a:xfrm>
            <a:off x="4021392" y="4139656"/>
            <a:ext cx="3490453" cy="2064775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38874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7" name="Rectangle 718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over image for churn prediction in telecom industry using python">
            <a:extLst>
              <a:ext uri="{FF2B5EF4-FFF2-40B4-BE49-F238E27FC236}">
                <a16:creationId xmlns:a16="http://schemas.microsoft.com/office/drawing/2014/main" id="{F7C785EA-4803-E6DE-274C-5190349E5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1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FDFBD4-A54C-6383-13D3-6E418245F299}"/>
              </a:ext>
            </a:extLst>
          </p:cNvPr>
          <p:cNvSpPr txBox="1"/>
          <p:nvPr/>
        </p:nvSpPr>
        <p:spPr>
          <a:xfrm>
            <a:off x="2526890" y="4414684"/>
            <a:ext cx="6174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13709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redits: Uthaman Bakthikrishnan">
            <a:extLst>
              <a:ext uri="{FF2B5EF4-FFF2-40B4-BE49-F238E27FC236}">
                <a16:creationId xmlns:a16="http://schemas.microsoft.com/office/drawing/2014/main" id="{E3243BE1-E649-AAC1-102B-C3498C4FA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"/>
          <a:stretch/>
        </p:blipFill>
        <p:spPr bwMode="auto">
          <a:xfrm>
            <a:off x="1" y="-78949"/>
            <a:ext cx="12192000" cy="420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872EDB3-B27F-EAAF-E9B3-71355E7D2734}"/>
              </a:ext>
            </a:extLst>
          </p:cNvPr>
          <p:cNvSpPr/>
          <p:nvPr/>
        </p:nvSpPr>
        <p:spPr>
          <a:xfrm>
            <a:off x="3736257" y="4277309"/>
            <a:ext cx="3490453" cy="2064775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09106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DAB1D7-FF7C-0885-3642-0C7997C62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96663"/>
              </p:ext>
            </p:extLst>
          </p:nvPr>
        </p:nvGraphicFramePr>
        <p:xfrm>
          <a:off x="1789472" y="667503"/>
          <a:ext cx="7541452" cy="53894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3149">
                  <a:extLst>
                    <a:ext uri="{9D8B030D-6E8A-4147-A177-3AD203B41FA5}">
                      <a16:colId xmlns:a16="http://schemas.microsoft.com/office/drawing/2014/main" val="839147145"/>
                    </a:ext>
                  </a:extLst>
                </a:gridCol>
                <a:gridCol w="6178303">
                  <a:extLst>
                    <a:ext uri="{9D8B030D-6E8A-4147-A177-3AD203B41FA5}">
                      <a16:colId xmlns:a16="http://schemas.microsoft.com/office/drawing/2014/main" val="3057885635"/>
                    </a:ext>
                  </a:extLst>
                </a:gridCol>
              </a:tblGrid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effectLst/>
                        </a:rPr>
                        <a:t>CustomerID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A unique ID that identifies each customer.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997902451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Count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A value used in reporting/dashboarding to sum up the number of customers in a filtered set.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27281964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Country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country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8754874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State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state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626834798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City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city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375839171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Zip Code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zip code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50818136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Lat Long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combined latitude and longitude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694725842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Latitude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latitude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12553473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Longitude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longitude of the customer's primary residence.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970067514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Gender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The customer's gender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428398510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Senior Citizen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Male, Female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75451438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Partner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714371924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Dependents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893676933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Tenure Months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5722493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Phone Service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421187022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Multiple Lines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07057401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Internet Service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>
                          <a:effectLst/>
                        </a:rPr>
                        <a:t> No, DSL, Fiber Optic, Cable.</a:t>
                      </a:r>
                      <a:endParaRPr lang="es-E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90482036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Online Security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566976916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Online Backup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17883024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Device Protection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533315133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Tech Support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603703342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Streaming TV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No. 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870872500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Streaming Movies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No. 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03256351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Contract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Month-to-Month, One Year, Two Year.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983728118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Paperless Billing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4757352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Payment Method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Bank Withdrawal, Credit Card, Mailed Check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023788906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Monthly Charge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Charge per month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2389641576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Total Charges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Charges per quarter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1786637397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Label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Yes, No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528368610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Value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1,0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507769975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Score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 A value from 0-100 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639024423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CLTV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effectLst/>
                        </a:rPr>
                        <a:t> Customer Lifetime Value. 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21932651"/>
                  </a:ext>
                </a:extLst>
              </a:tr>
              <a:tr h="133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Churn Reason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effectLst/>
                        </a:rPr>
                        <a:t> Reason for exit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97" marR="3297" marT="3297" marB="0" anchor="b"/>
                </a:tc>
                <a:extLst>
                  <a:ext uri="{0D108BD9-81ED-4DB2-BD59-A6C34878D82A}">
                    <a16:rowId xmlns:a16="http://schemas.microsoft.com/office/drawing/2014/main" val="35571072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AF345A-C475-1294-A9EE-1ABC89D61C82}"/>
              </a:ext>
            </a:extLst>
          </p:cNvPr>
          <p:cNvSpPr txBox="1"/>
          <p:nvPr/>
        </p:nvSpPr>
        <p:spPr>
          <a:xfrm>
            <a:off x="1789473" y="216311"/>
            <a:ext cx="2389238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541324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4"/>
            <a:ext cx="12192000" cy="78524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Churn patterns </a:t>
            </a: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charges across contracts </a:t>
            </a:r>
          </a:p>
        </p:txBody>
      </p:sp>
      <p:graphicFrame>
        <p:nvGraphicFramePr>
          <p:cNvPr id="3086" name="TextBox 4">
            <a:extLst>
              <a:ext uri="{FF2B5EF4-FFF2-40B4-BE49-F238E27FC236}">
                <a16:creationId xmlns:a16="http://schemas.microsoft.com/office/drawing/2014/main" id="{A32241F8-0A44-CE86-670F-C44D7284B896}"/>
              </a:ext>
            </a:extLst>
          </p:cNvPr>
          <p:cNvGraphicFramePr/>
          <p:nvPr/>
        </p:nvGraphicFramePr>
        <p:xfrm>
          <a:off x="0" y="4326199"/>
          <a:ext cx="12192000" cy="202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3DBB1255-3BE6-1CCC-8688-DB70FD93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" y="1445403"/>
            <a:ext cx="5954520" cy="28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4F7F172-B32F-533C-20E7-245A5760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04" y="1454500"/>
            <a:ext cx="6056671" cy="28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26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 chart with colored bars&#10;&#10;Description automatically generated with medium confidence">
            <a:extLst>
              <a:ext uri="{FF2B5EF4-FFF2-40B4-BE49-F238E27FC236}">
                <a16:creationId xmlns:a16="http://schemas.microsoft.com/office/drawing/2014/main" id="{821FC717-6588-76FE-63D3-4CCDAF56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29995"/>
            <a:ext cx="10905066" cy="539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951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B5E08-046B-12CC-4199-6AD554BB9BC7}"/>
              </a:ext>
            </a:extLst>
          </p:cNvPr>
          <p:cNvSpPr txBox="1"/>
          <p:nvPr/>
        </p:nvSpPr>
        <p:spPr>
          <a:xfrm>
            <a:off x="3522686" y="727588"/>
            <a:ext cx="4962558" cy="4086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Decision Tree visualization with max_depth=4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08A8066-F8F9-BB99-E833-3A29FF3A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6" y="1519239"/>
            <a:ext cx="11972794" cy="37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59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0"/>
            <a:ext cx="12192000" cy="63123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Description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AA9D2-9101-A2B3-877A-2E4F0D95C2B3}"/>
              </a:ext>
            </a:extLst>
          </p:cNvPr>
          <p:cNvSpPr txBox="1"/>
          <p:nvPr/>
        </p:nvSpPr>
        <p:spPr>
          <a:xfrm>
            <a:off x="7211901" y="2496738"/>
            <a:ext cx="3711738" cy="817245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Number of rows: 7043</a:t>
            </a:r>
          </a:p>
          <a:p>
            <a:pPr defTabSz="676656"/>
            <a:endParaRPr lang="en-US" sz="1400" b="1" kern="1200" dirty="0">
              <a:solidFill>
                <a:schemeClr val="dk1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Number of columns: 33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651CC-B354-7BBF-0D85-C36BF09F492D}"/>
              </a:ext>
            </a:extLst>
          </p:cNvPr>
          <p:cNvSpPr txBox="1"/>
          <p:nvPr/>
        </p:nvSpPr>
        <p:spPr>
          <a:xfrm>
            <a:off x="7236143" y="3613742"/>
            <a:ext cx="3711738" cy="817245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Object:     24</a:t>
            </a:r>
          </a:p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Int64:      6</a:t>
            </a:r>
          </a:p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Float64:     3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AD07CB-1B92-7698-670F-FCAC8E4064E7}"/>
              </a:ext>
            </a:extLst>
          </p:cNvPr>
          <p:cNvSpPr txBox="1"/>
          <p:nvPr/>
        </p:nvSpPr>
        <p:spPr>
          <a:xfrm>
            <a:off x="7235924" y="4680385"/>
            <a:ext cx="3711738" cy="1055608"/>
          </a:xfrm>
          <a:prstGeom prst="flowChartAlternate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76656"/>
            <a:r>
              <a:rPr lang="en-US" sz="1400" b="1" kern="1200" dirty="0">
                <a:solidFill>
                  <a:schemeClr val="dk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Churn Reason column has 5174 missing values because these customers have not churned.</a:t>
            </a:r>
            <a:endParaRPr lang="en-US" sz="24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3E994B2-D9C2-FE44-4EF0-240A874EB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1086"/>
              </p:ext>
            </p:extLst>
          </p:nvPr>
        </p:nvGraphicFramePr>
        <p:xfrm>
          <a:off x="2192595" y="616254"/>
          <a:ext cx="3549450" cy="6269464"/>
        </p:xfrm>
        <a:graphic>
          <a:graphicData uri="http://schemas.openxmlformats.org/drawingml/2006/table">
            <a:tbl>
              <a:tblPr/>
              <a:tblGrid>
                <a:gridCol w="1774725">
                  <a:extLst>
                    <a:ext uri="{9D8B030D-6E8A-4147-A177-3AD203B41FA5}">
                      <a16:colId xmlns:a16="http://schemas.microsoft.com/office/drawing/2014/main" val="3227064440"/>
                    </a:ext>
                  </a:extLst>
                </a:gridCol>
                <a:gridCol w="1774725">
                  <a:extLst>
                    <a:ext uri="{9D8B030D-6E8A-4147-A177-3AD203B41FA5}">
                      <a16:colId xmlns:a16="http://schemas.microsoft.com/office/drawing/2014/main" val="1487134105"/>
                    </a:ext>
                  </a:extLst>
                </a:gridCol>
              </a:tblGrid>
              <a:tr h="183579">
                <a:tc>
                  <a:txBody>
                    <a:bodyPr/>
                    <a:lstStyle/>
                    <a:p>
                      <a:pPr algn="l"/>
                      <a:r>
                        <a:rPr lang="en-US" sz="1000" b="1">
                          <a:effectLst/>
                        </a:rPr>
                        <a:t> 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Null Count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857611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Churn_Reason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B40426"/>
                          </a:highlight>
                        </a:rPr>
                        <a:t>5174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3260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Total_Charges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11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7317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CustomerID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433760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Count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85422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Country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875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Zip_Code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53654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Lat_Long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7605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State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98823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City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1936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Gender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9913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Senior_Citizen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33336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Partner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51066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Dependents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6579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Tenure_Months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24786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Phone_Service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8090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Latitude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628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Longitude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77218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Internet_Service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635135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Multiple_Lines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67731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Online_Security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3659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Online_Backup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112813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Streaming_TV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7853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Streaming_Movies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07052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Device_Protection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2123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Tech_Support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1342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Paperless_Billing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80999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Contract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93868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Monthly_Charges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243250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Payment_Method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02407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Churn_Label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617004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Churn_Value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80992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Churn_Score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487791"/>
                  </a:ext>
                </a:extLst>
              </a:tr>
              <a:tr h="183579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CLTV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1F1F1"/>
                          </a:solidFill>
                          <a:effectLst/>
                          <a:highlight>
                            <a:srgbClr val="3B4CC0"/>
                          </a:highlight>
                        </a:rPr>
                        <a:t>0</a:t>
                      </a:r>
                    </a:p>
                  </a:txBody>
                  <a:tcPr marL="31995" marR="31995" marT="15998" marB="159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8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821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4B04B-12E7-4F26-3A26-6130B69E0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" b="2251"/>
          <a:stretch/>
        </p:blipFill>
        <p:spPr>
          <a:xfrm>
            <a:off x="688255" y="634114"/>
            <a:ext cx="10697497" cy="5283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A96CBF-F578-F41C-46D0-B74B2A73EB37}"/>
              </a:ext>
            </a:extLst>
          </p:cNvPr>
          <p:cNvSpPr txBox="1"/>
          <p:nvPr/>
        </p:nvSpPr>
        <p:spPr>
          <a:xfrm>
            <a:off x="521110" y="206477"/>
            <a:ext cx="35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39241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82457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3200" dirty="0"/>
              <a:t>Churn rate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78096-2D50-B042-04B0-E23DE12C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6" y="2473222"/>
            <a:ext cx="5299587" cy="245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DB50-503C-42C2-E9D1-EDA2443F584C}"/>
              </a:ext>
            </a:extLst>
          </p:cNvPr>
          <p:cNvSpPr txBox="1"/>
          <p:nvPr/>
        </p:nvSpPr>
        <p:spPr>
          <a:xfrm>
            <a:off x="2930013" y="6157148"/>
            <a:ext cx="617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https://www.chargebee.com/blog/reduce-customer-churn/</a:t>
            </a:r>
          </a:p>
        </p:txBody>
      </p:sp>
      <p:pic>
        <p:nvPicPr>
          <p:cNvPr id="13314" name="Picture 2" descr="Chargebee - 4W framework for churn analysis">
            <a:extLst>
              <a:ext uri="{FF2B5EF4-FFF2-40B4-BE49-F238E27FC236}">
                <a16:creationId xmlns:a16="http://schemas.microsoft.com/office/drawing/2014/main" id="{FB89DC77-6AA4-4A1C-6FE3-712E89F6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41" y="1563331"/>
            <a:ext cx="6174659" cy="181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7B8003-1D73-43B8-2115-5BDB3003979E}"/>
              </a:ext>
            </a:extLst>
          </p:cNvPr>
          <p:cNvSpPr txBox="1"/>
          <p:nvPr/>
        </p:nvSpPr>
        <p:spPr>
          <a:xfrm>
            <a:off x="6017340" y="3932904"/>
            <a:ext cx="6174660" cy="17543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Reasons:</a:t>
            </a:r>
          </a:p>
          <a:p>
            <a:r>
              <a:rPr lang="en-US" dirty="0"/>
              <a:t>- Inadequate service quality</a:t>
            </a:r>
          </a:p>
          <a:p>
            <a:r>
              <a:rPr lang="en-US" dirty="0"/>
              <a:t>- Network coverage or performance issues</a:t>
            </a:r>
          </a:p>
          <a:p>
            <a:r>
              <a:rPr lang="en-US" dirty="0"/>
              <a:t>- Billing process complications</a:t>
            </a:r>
          </a:p>
          <a:p>
            <a:r>
              <a:rPr lang="en-US" dirty="0"/>
              <a:t>- Better competitive offers</a:t>
            </a:r>
          </a:p>
          <a:p>
            <a:r>
              <a:rPr lang="en-US" dirty="0"/>
              <a:t>- Negative customer service experiences</a:t>
            </a:r>
          </a:p>
        </p:txBody>
      </p:sp>
    </p:spTree>
    <p:extLst>
      <p:ext uri="{BB962C8B-B14F-4D97-AF65-F5344CB8AC3E}">
        <p14:creationId xmlns:p14="http://schemas.microsoft.com/office/powerpoint/2010/main" val="256108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192C7-5FB5-72B9-8544-BAC4AA07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EDA</a:t>
            </a:r>
          </a:p>
        </p:txBody>
      </p:sp>
      <p:pic>
        <p:nvPicPr>
          <p:cNvPr id="3074" name="Picture 2" descr="Impact of churn in telecom Industry. How BI can potentially solve the  problem?">
            <a:extLst>
              <a:ext uri="{FF2B5EF4-FFF2-40B4-BE49-F238E27FC236}">
                <a16:creationId xmlns:a16="http://schemas.microsoft.com/office/drawing/2014/main" id="{4359B716-1BA9-57C2-4567-148C8E2BC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b="18954"/>
          <a:stretch/>
        </p:blipFill>
        <p:spPr bwMode="auto">
          <a:xfrm>
            <a:off x="-3050" y="-159924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8" name="Group 3097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7"/>
            <a:ext cx="12192000" cy="90323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Target Variable Distribution: </a:t>
            </a:r>
            <a:r>
              <a:rPr lang="en-US" sz="3000" dirty="0" err="1"/>
              <a:t>Churn_Label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CE69B-291B-335E-E9D1-2C698A52BF2A}"/>
              </a:ext>
            </a:extLst>
          </p:cNvPr>
          <p:cNvSpPr txBox="1"/>
          <p:nvPr/>
        </p:nvSpPr>
        <p:spPr>
          <a:xfrm>
            <a:off x="9193163" y="2310580"/>
            <a:ext cx="2753032" cy="369332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 Imbalanced Data</a:t>
            </a:r>
          </a:p>
        </p:txBody>
      </p:sp>
      <p:pic>
        <p:nvPicPr>
          <p:cNvPr id="5" name="Graphic 4" descr="Smiling face with solid fill with solid fill">
            <a:extLst>
              <a:ext uri="{FF2B5EF4-FFF2-40B4-BE49-F238E27FC236}">
                <a16:creationId xmlns:a16="http://schemas.microsoft.com/office/drawing/2014/main" id="{EB8A3910-69E6-EF57-AE20-02DA805F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199" y="2909741"/>
            <a:ext cx="673511" cy="673511"/>
          </a:xfrm>
          <a:prstGeom prst="rect">
            <a:avLst/>
          </a:prstGeom>
        </p:spPr>
      </p:pic>
      <p:pic>
        <p:nvPicPr>
          <p:cNvPr id="7" name="Graphic 6" descr="Sad face with solid fill with solid fill">
            <a:extLst>
              <a:ext uri="{FF2B5EF4-FFF2-40B4-BE49-F238E27FC236}">
                <a16:creationId xmlns:a16="http://schemas.microsoft.com/office/drawing/2014/main" id="{0D1606D9-5E4E-87B7-8CAB-3F778B71D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2154" y="3773443"/>
            <a:ext cx="673510" cy="673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BF138-0030-0618-C414-6586E6747A4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25548" y="3097161"/>
            <a:ext cx="113071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73.4%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29332-AE98-D120-E6C5-75B646AA49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55044" y="3964859"/>
            <a:ext cx="113071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26.6%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AF345-C922-2099-6302-374744FF3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0403" b="-1038"/>
          <a:stretch/>
        </p:blipFill>
        <p:spPr bwMode="auto">
          <a:xfrm>
            <a:off x="117988" y="1434876"/>
            <a:ext cx="8344898" cy="467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52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5CC61-E974-73B2-E0F6-01EA679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5"/>
            <a:ext cx="12192000" cy="79507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Customer Churn Reasons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F0F9491-1196-EB01-1F2B-24AFEA4D0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" y="1857876"/>
            <a:ext cx="6676104" cy="27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2241F8-97EF-0A2F-1D0B-B4520A4A23F7}"/>
              </a:ext>
            </a:extLst>
          </p:cNvPr>
          <p:cNvSpPr txBox="1"/>
          <p:nvPr/>
        </p:nvSpPr>
        <p:spPr>
          <a:xfrm>
            <a:off x="943897" y="5289756"/>
            <a:ext cx="10432026" cy="408623"/>
          </a:xfrm>
          <a:prstGeom prst="round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Attitude of the support person and Competitor offers were the main reasons for the customer churn.</a:t>
            </a:r>
          </a:p>
        </p:txBody>
      </p:sp>
      <p:pic>
        <p:nvPicPr>
          <p:cNvPr id="5" name="Graphic 4" descr="Customer review with solid fill">
            <a:extLst>
              <a:ext uri="{FF2B5EF4-FFF2-40B4-BE49-F238E27FC236}">
                <a16:creationId xmlns:a16="http://schemas.microsoft.com/office/drawing/2014/main" id="{31C491DA-1A1B-49CC-2F67-AD125EDD8F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028" y="5213559"/>
            <a:ext cx="506379" cy="5063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B49CCC-2ACB-B0BB-9C7F-29F145B3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95" y="1857875"/>
            <a:ext cx="5318008" cy="27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66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</TotalTime>
  <Words>1443</Words>
  <Application>Microsoft Office PowerPoint</Application>
  <PresentationFormat>Widescreen</PresentationFormat>
  <Paragraphs>283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Aptos Narrow</vt:lpstr>
      <vt:lpstr>Arial</vt:lpstr>
      <vt:lpstr>Calibri</vt:lpstr>
      <vt:lpstr>Courier New</vt:lpstr>
      <vt:lpstr>Wingdings</vt:lpstr>
      <vt:lpstr>Office Theme</vt:lpstr>
      <vt:lpstr>IFI 8420 Final Project  Shreyashi Mukhopadhyay  Telecom customer churn prediction: IBM Dataset</vt:lpstr>
      <vt:lpstr>IFI 8420 Final Project  Shreyashi Mukhopadhyay  Telecom customer churn prediction: IBM Dataset</vt:lpstr>
      <vt:lpstr> Business Question: Customer Churn Analysis  </vt:lpstr>
      <vt:lpstr>Data Source: Kaggle</vt:lpstr>
      <vt:lpstr>Data Description </vt:lpstr>
      <vt:lpstr>Churn rate calculation</vt:lpstr>
      <vt:lpstr>EDA</vt:lpstr>
      <vt:lpstr>Target Variable Distribution: Churn_Label</vt:lpstr>
      <vt:lpstr>Customer Churn Reasons</vt:lpstr>
      <vt:lpstr>Geographical Distribution of Customer Churn</vt:lpstr>
      <vt:lpstr>Distribution of Customer Churn by City</vt:lpstr>
      <vt:lpstr>Distribution of Customer churn by Contract type across Cities</vt:lpstr>
      <vt:lpstr>Distribution of Products and Services </vt:lpstr>
      <vt:lpstr>Distribution of  Products by Contracts &amp; Customer churn</vt:lpstr>
      <vt:lpstr>Distribution of  Services by Customer churn</vt:lpstr>
      <vt:lpstr>Distribution of Continuous Customer Attributes</vt:lpstr>
      <vt:lpstr>Customer Attribute Trends across Tenure Months</vt:lpstr>
      <vt:lpstr>Customer Charges by Churn Score</vt:lpstr>
      <vt:lpstr>Box plots for outlier detection</vt:lpstr>
      <vt:lpstr>Distribution of Numerical Attributes by Contracts </vt:lpstr>
      <vt:lpstr>Average Customer Lifetime Value with Tenure months</vt:lpstr>
      <vt:lpstr>Correlation Heatmap</vt:lpstr>
      <vt:lpstr>Machine Learning</vt:lpstr>
      <vt:lpstr>Churn Prediction with Machine Learning</vt:lpstr>
      <vt:lpstr>Machine learning &amp; Churn Management</vt:lpstr>
      <vt:lpstr>PCA – Dimensionality Reduction</vt:lpstr>
      <vt:lpstr>Model Fitting</vt:lpstr>
      <vt:lpstr>Model Performance</vt:lpstr>
      <vt:lpstr>Model Evaluation Metrics</vt:lpstr>
      <vt:lpstr>PowerPoint Presentation</vt:lpstr>
      <vt:lpstr>Logistic Regression Feature Importances</vt:lpstr>
      <vt:lpstr>Model testing on sample data</vt:lpstr>
      <vt:lpstr>K-Fold Cross Validation</vt:lpstr>
      <vt:lpstr>PowerPoint Presentation</vt:lpstr>
      <vt:lpstr>Evaluation metrics K-fold cross validation</vt:lpstr>
      <vt:lpstr>PowerPoint Presentation</vt:lpstr>
      <vt:lpstr>Testing the Random Forest K-fold model on sample data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Churn patterns by charges across contracts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 8420 Final Project  Shreyashi Mukhopadhyay  Telecom customer churn prediction: IBM Dataset</dc:title>
  <dc:creator>Shreyashi Mukhopadhyay</dc:creator>
  <cp:lastModifiedBy>Shreyashi Mukhopadhyay</cp:lastModifiedBy>
  <cp:revision>184</cp:revision>
  <dcterms:created xsi:type="dcterms:W3CDTF">2024-04-06T22:07:03Z</dcterms:created>
  <dcterms:modified xsi:type="dcterms:W3CDTF">2024-04-18T03:45:49Z</dcterms:modified>
</cp:coreProperties>
</file>